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</p:sldMasterIdLst>
  <p:notesMasterIdLst>
    <p:notesMasterId r:id="rId50"/>
  </p:notesMasterIdLst>
  <p:sldIdLst>
    <p:sldId id="556" r:id="rId3"/>
    <p:sldId id="631" r:id="rId4"/>
    <p:sldId id="540" r:id="rId5"/>
    <p:sldId id="367" r:id="rId6"/>
    <p:sldId id="578" r:id="rId7"/>
    <p:sldId id="579" r:id="rId8"/>
    <p:sldId id="580" r:id="rId9"/>
    <p:sldId id="581" r:id="rId10"/>
    <p:sldId id="582" r:id="rId11"/>
    <p:sldId id="583" r:id="rId12"/>
    <p:sldId id="586" r:id="rId13"/>
    <p:sldId id="588" r:id="rId14"/>
    <p:sldId id="589" r:id="rId15"/>
    <p:sldId id="591" r:id="rId16"/>
    <p:sldId id="593" r:id="rId17"/>
    <p:sldId id="594" r:id="rId18"/>
    <p:sldId id="595" r:id="rId19"/>
    <p:sldId id="596" r:id="rId20"/>
    <p:sldId id="597" r:id="rId21"/>
    <p:sldId id="599" r:id="rId22"/>
    <p:sldId id="602" r:id="rId23"/>
    <p:sldId id="600" r:id="rId24"/>
    <p:sldId id="604" r:id="rId25"/>
    <p:sldId id="605" r:id="rId26"/>
    <p:sldId id="606" r:id="rId27"/>
    <p:sldId id="607" r:id="rId28"/>
    <p:sldId id="608" r:id="rId29"/>
    <p:sldId id="609" r:id="rId30"/>
    <p:sldId id="610" r:id="rId31"/>
    <p:sldId id="611" r:id="rId32"/>
    <p:sldId id="612" r:id="rId33"/>
    <p:sldId id="616" r:id="rId34"/>
    <p:sldId id="614" r:id="rId35"/>
    <p:sldId id="615" r:id="rId36"/>
    <p:sldId id="618" r:id="rId37"/>
    <p:sldId id="625" r:id="rId38"/>
    <p:sldId id="626" r:id="rId39"/>
    <p:sldId id="619" r:id="rId40"/>
    <p:sldId id="620" r:id="rId41"/>
    <p:sldId id="623" r:id="rId42"/>
    <p:sldId id="624" r:id="rId43"/>
    <p:sldId id="629" r:id="rId44"/>
    <p:sldId id="628" r:id="rId45"/>
    <p:sldId id="630" r:id="rId46"/>
    <p:sldId id="627" r:id="rId47"/>
    <p:sldId id="368" r:id="rId48"/>
    <p:sldId id="457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C4DAE"/>
    <a:srgbClr val="0F1167"/>
    <a:srgbClr val="580000"/>
    <a:srgbClr val="0000CC"/>
    <a:srgbClr val="E434B2"/>
    <a:srgbClr val="8A0000"/>
    <a:srgbClr val="B418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015" autoAdjust="0"/>
    <p:restoredTop sz="94660"/>
  </p:normalViewPr>
  <p:slideViewPr>
    <p:cSldViewPr>
      <p:cViewPr varScale="1">
        <p:scale>
          <a:sx n="69" d="100"/>
          <a:sy n="69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A06428-6E27-49E1-AC5E-EBE028A2230A}" type="datetimeFigureOut">
              <a:rPr lang="en-US"/>
              <a:pPr>
                <a:defRPr/>
              </a:pPr>
              <a:t>19/12/2018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5687C9-203E-4779-83A9-2B13725FC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70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BB75-4507-4C8B-A126-3611143A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31A9-97F2-48B0-8003-DA7234E76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47B1-6BF9-4963-899D-EE5E53E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E956A-56A3-43F1-B0BB-93E218987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56EA-F50E-49DD-BFF6-AB073390B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39F7-F0DE-4F04-8E8A-B0DE8470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DCFF-DF3D-4580-8B36-E0A70B51F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0908-77C2-48E2-85B1-E5A896455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3307-4087-417A-A98F-5D888EEA9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E741-9354-4016-A7D8-8753B2876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CCBF-4BE9-48D4-BA93-E953D3E33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F221C-DDF6-4258-81B7-B39D48847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E817-BBF1-43E8-B7B2-F593E7B61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4F06-F060-4391-B5CC-87E73CF8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32156-A434-4DE7-ADA4-4FCDDF225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440D-6212-4306-AB9A-2DEF3B14A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39D8-5CE6-4038-AC17-29AFE717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5EEA7-DF6B-4D66-A172-D41F4250A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7E5F-9AB6-4A2B-BF34-C2B16AE46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7089-BEFE-4283-9191-87F27AC12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0673F-D830-430D-98D6-DE3F8074D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84103-BA06-4A21-BE98-31833189D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B4D6-52C7-4F32-8D81-9AE642179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5EBF9-435B-46F9-90C6-7A6DFA9B6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F1904-B674-4988-B939-550FD4829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1" r:id="rId1"/>
    <p:sldLayoutId id="2147484542" r:id="rId2"/>
    <p:sldLayoutId id="2147484543" r:id="rId3"/>
    <p:sldLayoutId id="2147484544" r:id="rId4"/>
    <p:sldLayoutId id="2147484545" r:id="rId5"/>
    <p:sldLayoutId id="2147484546" r:id="rId6"/>
    <p:sldLayoutId id="2147484547" r:id="rId7"/>
    <p:sldLayoutId id="2147484548" r:id="rId8"/>
    <p:sldLayoutId id="2147484549" r:id="rId9"/>
    <p:sldLayoutId id="2147484550" r:id="rId10"/>
    <p:sldLayoutId id="2147484551" r:id="rId11"/>
    <p:sldLayoutId id="2147484565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0C1D99-A8D4-4F9F-AC7A-AA7002CE5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2" r:id="rId1"/>
    <p:sldLayoutId id="2147484553" r:id="rId2"/>
    <p:sldLayoutId id="2147484554" r:id="rId3"/>
    <p:sldLayoutId id="2147484555" r:id="rId4"/>
    <p:sldLayoutId id="2147484556" r:id="rId5"/>
    <p:sldLayoutId id="2147484557" r:id="rId6"/>
    <p:sldLayoutId id="2147484558" r:id="rId7"/>
    <p:sldLayoutId id="2147484559" r:id="rId8"/>
    <p:sldLayoutId id="2147484560" r:id="rId9"/>
    <p:sldLayoutId id="2147484561" r:id="rId10"/>
    <p:sldLayoutId id="2147484562" r:id="rId11"/>
    <p:sldLayoutId id="2147484563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5356225"/>
            <a:ext cx="9144000" cy="152979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latin typeface="Harrington" pitchFamily="82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Harrington" pitchFamily="82" charset="0"/>
              </a:rPr>
            </a:br>
            <a:endParaRPr lang="en-US" sz="2800" b="1" dirty="0">
              <a:solidFill>
                <a:srgbClr val="002060"/>
              </a:solidFill>
              <a:latin typeface="Harrington" pitchFamily="82" charset="0"/>
            </a:endParaRPr>
          </a:p>
        </p:txBody>
      </p:sp>
      <p:pic>
        <p:nvPicPr>
          <p:cNvPr id="10243" name="Picture 2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5786438"/>
            <a:ext cx="8477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274763" y="5978525"/>
            <a:ext cx="8226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Franklin Gothic Medium Cond" pitchFamily="34" charset="0"/>
              </a:rPr>
              <a:t>Jawaharlal Darda Institute  of Engg. &amp; Tech., Yavatmal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38" y="4077072"/>
            <a:ext cx="8143875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New Avenues of Fund Generation for IETE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endParaRPr lang="en-US" sz="1600" b="1" dirty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latin typeface="Georgia" pitchFamily="18" charset="0"/>
              </a:rPr>
              <a:t>Dr. S. M. </a:t>
            </a:r>
            <a:r>
              <a:rPr lang="en-US" sz="2000" b="1" dirty="0" err="1">
                <a:solidFill>
                  <a:srgbClr val="C00000"/>
                </a:solidFill>
                <a:latin typeface="Georgia" pitchFamily="18" charset="0"/>
              </a:rPr>
              <a:t>Gulhane</a:t>
            </a:r>
            <a:endParaRPr lang="en-US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400" b="1" dirty="0">
                <a:solidFill>
                  <a:srgbClr val="580000"/>
                </a:solidFill>
                <a:latin typeface="Georgia" pitchFamily="18" charset="0"/>
              </a:rPr>
              <a:t>(</a:t>
            </a:r>
            <a:r>
              <a:rPr lang="en-US" sz="1400" b="1" dirty="0" err="1">
                <a:solidFill>
                  <a:srgbClr val="580000"/>
                </a:solidFill>
                <a:latin typeface="Georgia" pitchFamily="18" charset="0"/>
              </a:rPr>
              <a:t>M.Tech|PhD</a:t>
            </a:r>
            <a:r>
              <a:rPr lang="en-US" sz="1400" b="1" dirty="0">
                <a:solidFill>
                  <a:srgbClr val="580000"/>
                </a:solidFill>
                <a:latin typeface="Georgia" pitchFamily="18" charset="0"/>
              </a:rPr>
              <a:t> IIT </a:t>
            </a:r>
            <a:r>
              <a:rPr lang="en-US" sz="1400" b="1" dirty="0" err="1">
                <a:solidFill>
                  <a:srgbClr val="580000"/>
                </a:solidFill>
                <a:latin typeface="Georgia" pitchFamily="18" charset="0"/>
              </a:rPr>
              <a:t>Kharagpur</a:t>
            </a:r>
            <a:r>
              <a:rPr lang="en-US" sz="1400" b="1" dirty="0">
                <a:solidFill>
                  <a:srgbClr val="580000"/>
                </a:solidFill>
                <a:latin typeface="Georgia" pitchFamily="18" charset="0"/>
              </a:rPr>
              <a:t>)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Georgia" pitchFamily="18" charset="0"/>
              </a:rPr>
            </a:br>
            <a:endParaRPr lang="en-US" sz="2800" dirty="0"/>
          </a:p>
        </p:txBody>
      </p:sp>
      <p:pic>
        <p:nvPicPr>
          <p:cNvPr id="10246" name="Picture 2" descr="Image result for duties and responsibilities of teac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0"/>
            <a:ext cx="4887913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298575" y="5661025"/>
            <a:ext cx="741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Franklin Gothic Medium Cond" pitchFamily="34" charset="0"/>
              </a:rPr>
              <a:t>Department of Electronics &amp; Telecommunication Engineering</a:t>
            </a:r>
            <a:endParaRPr lang="en-US" sz="2800" b="1">
              <a:latin typeface="Franklin Gothic Medium Cond" pitchFamily="34" charset="0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4187825" y="6516688"/>
            <a:ext cx="152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17/03/2018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9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/>
                        <a:t>Action Plan</a:t>
                      </a:r>
                      <a:r>
                        <a:rPr lang="en-US" sz="2800" b="1" dirty="0" smtClean="0"/>
                        <a:t>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90600"/>
            <a:ext cx="8429625" cy="54230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1. Start Journals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The IETE already have their journals of high reputation…….but getting paper published by ISF members/participants  in these journals is not easy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To start Journals which will easily be accessible and available to ISF members/Corporate members/participants of IETE events to publish their research article/work</a:t>
            </a: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It is recommend to start two Journals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i="1" dirty="0" smtClean="0">
                <a:solidFill>
                  <a:srgbClr val="E434B2"/>
                </a:solidFill>
                <a:latin typeface="+mn-lt"/>
              </a:rPr>
              <a:t> 	</a:t>
            </a:r>
            <a:r>
              <a:rPr lang="en-IN" sz="2400" b="1" i="1" dirty="0">
                <a:solidFill>
                  <a:srgbClr val="E434B2"/>
                </a:solidFill>
                <a:latin typeface="+mn-lt"/>
              </a:rPr>
              <a:t>IETE Journal for Budding Researchers/IETE Journal for Tech </a:t>
            </a:r>
            <a:r>
              <a:rPr lang="en-IN" sz="2400" b="1" i="1" dirty="0" smtClean="0">
                <a:solidFill>
                  <a:srgbClr val="E434B2"/>
                </a:solidFill>
                <a:latin typeface="+mn-lt"/>
              </a:rPr>
              <a:t>Buddies </a:t>
            </a:r>
            <a:r>
              <a:rPr lang="en-US" sz="2400" i="1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and </a:t>
            </a:r>
            <a:r>
              <a:rPr lang="en-US" sz="2400" b="1" i="1" dirty="0" smtClean="0">
                <a:solidFill>
                  <a:srgbClr val="E434B2"/>
                </a:solidFill>
                <a:latin typeface="+mn-lt"/>
              </a:rPr>
              <a:t>IETE Journal for Researchers</a:t>
            </a:r>
            <a:endParaRPr lang="en-IN" sz="2400" b="1" i="1" dirty="0" smtClean="0">
              <a:solidFill>
                <a:srgbClr val="E434B2"/>
              </a:solidFill>
              <a:latin typeface="+mn-lt"/>
            </a:endParaRP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2. Conduct Conferences in hierarchical manner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3. Implement mechanism to motivate everyone who involved in IETE activities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2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/>
                        <a:t>IETE Journal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429625" cy="339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To provide platform to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Engineering Degree and Diploma Students and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PG, PhD scholars for their initial stages of work  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journal should be made accessible online to all IETE/ISF members.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This journal is supposed to provide the platform for publication of papers of moderate quality with slightly low index of plagiarism (20-30%).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Top ten percent of the papers of every IETE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Center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conference should be published in the IETE ISF Journal.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207" y="692696"/>
            <a:ext cx="8732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E434B2"/>
                </a:solidFill>
                <a:latin typeface="+mn-lt"/>
              </a:rPr>
              <a:t>IETE Journal for Budding </a:t>
            </a:r>
            <a:r>
              <a:rPr lang="en-US" sz="2400" b="1" u="sng" dirty="0" smtClean="0">
                <a:solidFill>
                  <a:srgbClr val="E434B2"/>
                </a:solidFill>
                <a:latin typeface="+mn-lt"/>
              </a:rPr>
              <a:t>Researchers/IETE </a:t>
            </a:r>
            <a:r>
              <a:rPr lang="en-US" sz="2400" b="1" u="sng" dirty="0">
                <a:solidFill>
                  <a:srgbClr val="E434B2"/>
                </a:solidFill>
                <a:latin typeface="+mn-lt"/>
              </a:rPr>
              <a:t>Journal for </a:t>
            </a:r>
            <a:r>
              <a:rPr lang="en-US" sz="2400" b="1" u="sng" dirty="0" smtClean="0">
                <a:solidFill>
                  <a:srgbClr val="E434B2"/>
                </a:solidFill>
                <a:latin typeface="+mn-lt"/>
              </a:rPr>
              <a:t>Tech </a:t>
            </a:r>
            <a:r>
              <a:rPr lang="en-US" sz="2400" b="1" u="sng" dirty="0">
                <a:solidFill>
                  <a:srgbClr val="E434B2"/>
                </a:solidFill>
                <a:latin typeface="+mn-lt"/>
              </a:rPr>
              <a:t>Buddies</a:t>
            </a:r>
            <a:endParaRPr lang="en-IN" sz="2400" dirty="0">
              <a:solidFill>
                <a:srgbClr val="E434B2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4437112"/>
            <a:ext cx="3766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>
                <a:solidFill>
                  <a:srgbClr val="E434B2"/>
                </a:solidFill>
                <a:latin typeface="+mn-lt"/>
              </a:rPr>
              <a:t>IETE Journal for Researchers</a:t>
            </a:r>
            <a:endParaRPr lang="en-IN" sz="2400" dirty="0" smtClean="0">
              <a:solidFill>
                <a:srgbClr val="E434B2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4941168"/>
            <a:ext cx="8429625" cy="14619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To provide platform to publish the papers selected from higher level of Conferences. </a:t>
            </a:r>
          </a:p>
          <a:p>
            <a:pPr marL="576262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This journal is supposed to provide the platform for publication of papers of higher quality with higher index of plagiarism (10-20%).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4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/>
                        <a:t>Conduction of Conferences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429625" cy="47336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To get the papers for the journal, start conduction of IETE Conferences </a:t>
            </a:r>
          </a:p>
          <a:p>
            <a:pPr marL="576262" indent="-457200" fontAlgn="auto">
              <a:lnSpc>
                <a:spcPct val="70000"/>
              </a:lnSpc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Conferences should be conducted in hierarchical manner in four levels</a:t>
            </a:r>
          </a:p>
          <a:p>
            <a:pPr marL="576262" indent="-457200" fontAlgn="auto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Level -1:  </a:t>
            </a:r>
            <a:r>
              <a:rPr lang="en-IN" sz="2400" dirty="0" smtClean="0">
                <a:solidFill>
                  <a:srgbClr val="E434B2"/>
                </a:solidFill>
                <a:latin typeface="+mn-lt"/>
              </a:rPr>
              <a:t>IETE Centre Conferences</a:t>
            </a: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: </a:t>
            </a:r>
          </a:p>
          <a:p>
            <a:pPr marL="1490662" lvl="2" indent="-457200" fontAlgn="auto">
              <a:lnSpc>
                <a:spcPct val="7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Conferences conducted by Centres/</a:t>
            </a:r>
            <a:r>
              <a:rPr lang="en-IN" sz="2400" dirty="0" err="1" smtClean="0">
                <a:solidFill>
                  <a:srgbClr val="0000CC"/>
                </a:solidFill>
                <a:latin typeface="+mn-lt"/>
              </a:rPr>
              <a:t>Subcentres</a:t>
            </a: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 </a:t>
            </a:r>
          </a:p>
          <a:p>
            <a:pPr marL="576262" indent="-457200" fontAlgn="auto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Level-2</a:t>
            </a:r>
            <a:r>
              <a:rPr lang="en-IN" sz="2400" dirty="0" smtClean="0">
                <a:solidFill>
                  <a:srgbClr val="E434B2"/>
                </a:solidFill>
                <a:latin typeface="+mn-lt"/>
              </a:rPr>
              <a:t>:   IETE </a:t>
            </a:r>
            <a:r>
              <a:rPr lang="en-IN" sz="2400" dirty="0" err="1" smtClean="0">
                <a:solidFill>
                  <a:srgbClr val="E434B2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E434B2"/>
                </a:solidFill>
                <a:latin typeface="+mn-lt"/>
              </a:rPr>
              <a:t> Conferences</a:t>
            </a: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: </a:t>
            </a:r>
          </a:p>
          <a:p>
            <a:pPr marL="1490662" lvl="2" indent="-457200" fontAlgn="auto">
              <a:lnSpc>
                <a:spcPct val="7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Conduction of one Conference in each zone</a:t>
            </a:r>
          </a:p>
          <a:p>
            <a:pPr marL="576262" indent="-457200" fontAlgn="auto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Level-3</a:t>
            </a:r>
            <a:r>
              <a:rPr lang="en-IN" sz="2400" dirty="0" smtClean="0">
                <a:solidFill>
                  <a:srgbClr val="E434B2"/>
                </a:solidFill>
                <a:latin typeface="+mn-lt"/>
              </a:rPr>
              <a:t>:   National Technical Paper Contest (NTPC)</a:t>
            </a:r>
          </a:p>
          <a:p>
            <a:pPr marL="1490662" lvl="2" indent="-457200" fontAlgn="auto">
              <a:lnSpc>
                <a:spcPct val="7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CC"/>
                </a:solidFill>
                <a:latin typeface="+mn-lt"/>
              </a:rPr>
              <a:t>As per existing</a:t>
            </a:r>
            <a:endParaRPr lang="en-IN" sz="2400" dirty="0" smtClean="0">
              <a:solidFill>
                <a:srgbClr val="0000CC"/>
              </a:solidFill>
              <a:latin typeface="+mn-lt"/>
            </a:endParaRPr>
          </a:p>
          <a:p>
            <a:pPr marL="576262" indent="-457200" fontAlgn="auto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Level-4:   </a:t>
            </a:r>
            <a:r>
              <a:rPr lang="en-IN" sz="2400" dirty="0" smtClean="0">
                <a:solidFill>
                  <a:srgbClr val="E434B2"/>
                </a:solidFill>
                <a:latin typeface="+mn-lt"/>
              </a:rPr>
              <a:t>IETE International Conferences</a:t>
            </a: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: </a:t>
            </a:r>
          </a:p>
          <a:p>
            <a:pPr marL="1490662" lvl="2" indent="-457200" fontAlgn="auto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</a:rPr>
              <a:t>Conferences to be conducted in India and Abroad</a:t>
            </a:r>
            <a:endParaRPr lang="en-US" sz="2400" dirty="0" smtClean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Centre Conferences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80728"/>
            <a:ext cx="8606730" cy="5301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Every Centre/Sub centre should conduct one conference in a year (Total 64 Centres)</a:t>
            </a:r>
          </a:p>
          <a:p>
            <a:pPr marL="576262" lvl="0" indent="-457200" fontAlgn="auto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Every Conference should have two sections: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UG/Diploma Students 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PG/PhD Students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Conference can either be conducted by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IETE Centre    or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in association with one or more Technical Institutions in their purview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Top 10% of the papers from each section of every conference should be selected for their publication in IETE ISF Journal and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selected papers should get further reviewed and refined for publication.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Papers in the range of top 20%  will be eligible to submit to the next level of Conference.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Centre Conferences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606730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These Conferences should be completed by January and can be held during the period from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October to January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Students from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any area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should be eligible to participate in any IETE Centre conference.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There should be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delay of at least a couple of weeks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between the Centre Conferences held by geographically adjacent centres.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These conferences should be combined with project presentation where a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theme of the project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rather than project should be presented.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Top 20%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of the project themes should be selected for their participation in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levels at the </a:t>
            </a:r>
            <a:r>
              <a:rPr lang="en-IN" sz="2400" dirty="0" err="1" smtClean="0">
                <a:solidFill>
                  <a:srgbClr val="1C4DAE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 Conferences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where the projects will be required to exhibit.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</a:t>
                      </a:r>
                      <a:r>
                        <a:rPr lang="en-IN" sz="2800" b="1" dirty="0" err="1" smtClean="0">
                          <a:solidFill>
                            <a:schemeClr val="bg1"/>
                          </a:solidFill>
                        </a:rPr>
                        <a:t>Zonal</a:t>
                      </a: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 Conferences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836712"/>
            <a:ext cx="8606730" cy="5824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IETE Centre Conferences will be followed by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Level Conferences.</a:t>
            </a:r>
          </a:p>
          <a:p>
            <a:pPr marL="576262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The existing </a:t>
            </a:r>
            <a:r>
              <a:rPr lang="en-IN" sz="2400" dirty="0" err="1" smtClean="0">
                <a:solidFill>
                  <a:srgbClr val="0F1167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 Seminar in the present IETE structure can be named IETE </a:t>
            </a:r>
            <a:r>
              <a:rPr lang="en-IN" sz="2400" dirty="0" err="1" smtClean="0">
                <a:solidFill>
                  <a:srgbClr val="0F1167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 Conference which will be comprises of 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IETE </a:t>
            </a:r>
            <a:r>
              <a:rPr lang="en-IN" sz="2000" dirty="0" err="1" smtClean="0">
                <a:solidFill>
                  <a:srgbClr val="0000CC"/>
                </a:solidFill>
                <a:latin typeface="Calibri"/>
              </a:rPr>
              <a:t>Zonal</a:t>
            </a: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 Seminar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IETE </a:t>
            </a:r>
            <a:r>
              <a:rPr lang="en-IN" sz="2000" dirty="0" err="1" smtClean="0">
                <a:solidFill>
                  <a:srgbClr val="0000CC"/>
                </a:solidFill>
                <a:latin typeface="Calibri"/>
              </a:rPr>
              <a:t>Zonal</a:t>
            </a: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 Congress Meet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IETE </a:t>
            </a:r>
            <a:r>
              <a:rPr lang="en-IN" sz="2000" dirty="0" err="1" smtClean="0">
                <a:solidFill>
                  <a:srgbClr val="0000CC"/>
                </a:solidFill>
                <a:latin typeface="Calibri"/>
              </a:rPr>
              <a:t>Zonal</a:t>
            </a: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 Project Meet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0000CC"/>
                </a:solidFill>
                <a:latin typeface="Calibri"/>
              </a:rPr>
              <a:t>IETE Zonal Paper Presentation</a:t>
            </a:r>
            <a:endParaRPr lang="en-IN" sz="2000" dirty="0" smtClean="0">
              <a:solidFill>
                <a:srgbClr val="0000CC"/>
              </a:solidFill>
              <a:latin typeface="Calibri"/>
            </a:endParaRPr>
          </a:p>
          <a:p>
            <a:pPr marL="576262" lvl="0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Papers for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Conference will be two types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Top 20% papers selected from IETE Centres Conferences    and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Papers through direct entry.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earlier papers selected from various Centres Conferences can further be modified and refined for their presentation at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Conferences. 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A minute variation in paper title should be acceptable. 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These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conferences should be conducted in the month of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February-March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</a:t>
                      </a:r>
                      <a:r>
                        <a:rPr lang="en-IN" sz="2800" b="1" dirty="0" err="1" smtClean="0">
                          <a:solidFill>
                            <a:schemeClr val="bg1"/>
                          </a:solidFill>
                        </a:rPr>
                        <a:t>Zonal</a:t>
                      </a: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 Conferences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08720"/>
            <a:ext cx="8606730" cy="471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Top two papers of Diploma/Degree/AIETE students should be selected from each zone for their presentation at National Technical Paper Contest (NTPC) </a:t>
            </a:r>
          </a:p>
          <a:p>
            <a:pPr marL="576262" lvl="0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Top 10%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of the total papers presented in each zone should be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published in IETE Journal for Research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576262" lvl="0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Top 30%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of the papers presented should be selected for the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next level of conference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that is for International Conferences.</a:t>
            </a:r>
          </a:p>
          <a:p>
            <a:pPr marL="576262" lvl="0" indent="-4572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A project exhibition of the projects which theme were selected in IETE Centres Conferences should be conducted.  </a:t>
            </a:r>
            <a:endParaRPr lang="en-IN" sz="2000" dirty="0" smtClean="0">
              <a:solidFill>
                <a:srgbClr val="0000CC"/>
              </a:solidFill>
              <a:latin typeface="+mn-lt"/>
            </a:endParaRPr>
          </a:p>
          <a:p>
            <a:pPr marL="576262" lvl="0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Top 30% projects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from each zone should be selected for their presentation at </a:t>
            </a:r>
            <a:r>
              <a:rPr lang="en-IN" sz="2400" dirty="0" smtClean="0">
                <a:solidFill>
                  <a:srgbClr val="1C4DAE"/>
                </a:solidFill>
                <a:latin typeface="+mn-lt"/>
              </a:rPr>
              <a:t>higher level of project exhibition 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event which could be IETE Innovation Meet.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Level-3:      National Technical Paper Contest (NTPC)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08720"/>
            <a:ext cx="8606730" cy="427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 National Level Paper contest as per the existing IETE structure can be held at one of the centre. 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Top two papers of Diploma/Degree/AIETE students from each zone selected from the four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Conferences; eight papers in total will be eligible for their presentation at National Technical Paper Contest (NTPC).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selected papers from various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Conferences can further be modified and refined for their presentation in NTPC. A further minute variation in paper title should be acceptable.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Three papers out of eight will be selected for award as per the existing structure of NTPC.</a:t>
            </a:r>
            <a:endParaRPr lang="en-IN" sz="24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International Conferences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08720"/>
            <a:ext cx="8606730" cy="5439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There can be two IETE international conferences. </a:t>
            </a:r>
            <a:endParaRPr lang="en-IN" sz="2400" dirty="0" smtClean="0">
              <a:solidFill>
                <a:srgbClr val="0F1167"/>
              </a:solidFill>
              <a:latin typeface="Calibri"/>
            </a:endParaRPr>
          </a:p>
          <a:p>
            <a:pPr marL="1033462" lvl="1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One can be held in India by one of the centre and</a:t>
            </a:r>
          </a:p>
          <a:p>
            <a:pPr marL="1033462" lvl="1" indent="-457200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Other can be at abroad in association with some institute/organization in abroad.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These conferences will have papers from two category: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Direct entry for 30% papers selected from the </a:t>
            </a:r>
            <a:r>
              <a:rPr lang="en-IN" sz="2000" dirty="0" err="1" smtClean="0">
                <a:solidFill>
                  <a:srgbClr val="0000CC"/>
                </a:solidFill>
                <a:latin typeface="+mn-lt"/>
              </a:rPr>
              <a:t>Zonal</a:t>
            </a: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 Conferences    and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000" dirty="0" smtClean="0">
                <a:solidFill>
                  <a:srgbClr val="0000CC"/>
                </a:solidFill>
                <a:latin typeface="+mn-lt"/>
              </a:rPr>
              <a:t>Papers from other authors from India and abroad</a:t>
            </a: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 through review process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Papers other than direct entry should be selected through peer reviewed process.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The authors of the papers selected from </a:t>
            </a:r>
            <a:r>
              <a:rPr lang="en-IN" sz="2400" dirty="0" err="1" smtClean="0">
                <a:solidFill>
                  <a:srgbClr val="002060"/>
                </a:solidFill>
                <a:latin typeface="+mn-lt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 Centres can be asked for their preference where they want to present their papers (in India or Abroad)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 minute variation in the papers from direct entry should be acceptable.</a:t>
            </a:r>
            <a:endParaRPr lang="en-IN" sz="2400" dirty="0" smtClean="0">
              <a:solidFill>
                <a:srgbClr val="002060"/>
              </a:solidFill>
              <a:latin typeface="+mn-lt"/>
            </a:endParaRP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All the papers presented in the conference should be published in IETE Journal for Researchers.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nstantia"/>
                          <a:ea typeface="MS PGothic" pitchFamily="34" charset="-128"/>
                          <a:cs typeface="+mn-cs"/>
                        </a:rPr>
                        <a:t>Note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414588"/>
            <a:ext cx="7772400" cy="240065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smtClean="0"/>
              <a:t>if possible, 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E434B2"/>
                </a:solidFill>
              </a:rPr>
              <a:t>NTPC</a:t>
            </a:r>
            <a:r>
              <a:rPr lang="en-US" sz="2400" b="1" dirty="0" smtClean="0"/>
              <a:t> should be combined with </a:t>
            </a:r>
            <a:r>
              <a:rPr lang="en-US" sz="2400" b="1" dirty="0" smtClean="0">
                <a:solidFill>
                  <a:srgbClr val="E434B2"/>
                </a:solidFill>
              </a:rPr>
              <a:t>MTS</a:t>
            </a:r>
            <a:r>
              <a:rPr lang="en-US" sz="2400" b="1" dirty="0" smtClean="0"/>
              <a:t> 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smtClean="0"/>
              <a:t>and </a:t>
            </a:r>
          </a:p>
          <a:p>
            <a:pPr algn="ctr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E434B2"/>
                </a:solidFill>
              </a:rPr>
              <a:t>IETE International Conference </a:t>
            </a:r>
            <a:r>
              <a:rPr lang="en-US" sz="2400" b="1" dirty="0" smtClean="0"/>
              <a:t>in India should be combined with </a:t>
            </a:r>
            <a:r>
              <a:rPr lang="en-US" sz="2400" b="1" dirty="0" smtClean="0">
                <a:solidFill>
                  <a:srgbClr val="E434B2"/>
                </a:solidFill>
              </a:rPr>
              <a:t>ATC</a:t>
            </a:r>
            <a:endParaRPr lang="en-MY" sz="2400" b="1" dirty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685800" y="3571875"/>
            <a:ext cx="8166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2000" b="1">
              <a:latin typeface="Calibri" pitchFamily="34" charset="0"/>
            </a:endParaRPr>
          </a:p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2000" b="1">
              <a:latin typeface="Calibri" pitchFamily="34" charset="0"/>
            </a:endParaRPr>
          </a:p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2800" b="1" u="sng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5356225"/>
            <a:ext cx="9144000" cy="152979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latin typeface="Harrington" pitchFamily="82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Harrington" pitchFamily="82" charset="0"/>
              </a:rPr>
            </a:br>
            <a:endParaRPr lang="en-US" sz="2800" b="1" dirty="0">
              <a:solidFill>
                <a:srgbClr val="002060"/>
              </a:solidFill>
              <a:latin typeface="Harringto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8143875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smtClean="0">
                <a:latin typeface="Franklin Gothic Medium Cond" pitchFamily="34" charset="0"/>
              </a:rPr>
              <a:t>Additional Note:</a:t>
            </a:r>
          </a:p>
          <a:p>
            <a:pPr algn="ctr">
              <a:defRPr/>
            </a:pPr>
            <a:r>
              <a:rPr lang="en-US" sz="2400" dirty="0" smtClean="0">
                <a:latin typeface="Franklin Gothic Medium Cond" pitchFamily="34" charset="0"/>
              </a:rPr>
              <a:t>This note is in addition to the earlier presentation</a:t>
            </a:r>
          </a:p>
          <a:p>
            <a:pPr algn="ctr">
              <a:defRPr/>
            </a:pPr>
            <a:endParaRPr lang="en-US" sz="2400" dirty="0" smtClean="0">
              <a:latin typeface="Franklin Gothic Medium Cond" pitchFamily="34" charset="0"/>
            </a:endParaRPr>
          </a:p>
          <a:p>
            <a:pPr algn="ctr">
              <a:defRPr/>
            </a:pPr>
            <a:r>
              <a:rPr lang="en-IN" sz="2000" dirty="0" smtClean="0">
                <a:solidFill>
                  <a:srgbClr val="FF0000"/>
                </a:solidFill>
                <a:latin typeface="Georgia" pitchFamily="18" charset="0"/>
              </a:rPr>
              <a:t>To promote the proposed conferences and to force the centres to undertake and initiate the activities, it is recommended that the IETE Headquarter should sponsor Rs. 20,000/- for conduction of conference by centre</a:t>
            </a:r>
          </a:p>
          <a:p>
            <a:pPr algn="ctr">
              <a:defRPr/>
            </a:pPr>
            <a:r>
              <a:rPr lang="en-IN" sz="24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algn="ctr">
              <a:defRPr/>
            </a:pPr>
            <a:endParaRPr lang="en-US" sz="1600" b="1" dirty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1400" b="1" dirty="0" smtClean="0">
                <a:solidFill>
                  <a:srgbClr val="580000"/>
                </a:solidFill>
                <a:latin typeface="Georgia" pitchFamily="18" charset="0"/>
              </a:rPr>
              <a:t>It will increase the financial burden of IETE by Rs. 13,00,000/- (Rs. Thirteen </a:t>
            </a:r>
            <a:r>
              <a:rPr lang="en-US" sz="1400" b="1" dirty="0" err="1" smtClean="0">
                <a:solidFill>
                  <a:srgbClr val="580000"/>
                </a:solidFill>
                <a:latin typeface="Georgia" pitchFamily="18" charset="0"/>
              </a:rPr>
              <a:t>Lakh</a:t>
            </a:r>
            <a:r>
              <a:rPr lang="en-US" sz="1400" b="1" dirty="0" smtClean="0">
                <a:solidFill>
                  <a:srgbClr val="580000"/>
                </a:solidFill>
                <a:latin typeface="Georgia" pitchFamily="18" charset="0"/>
              </a:rPr>
              <a:t> considering conduction of conference by all the 65 centers). Compare to revenue generation and large scale implementation of technical programs all over the centers it is tolerable. </a:t>
            </a:r>
            <a:endParaRPr lang="en-US" sz="1400" b="1" dirty="0">
              <a:solidFill>
                <a:srgbClr val="580000"/>
              </a:solidFill>
              <a:latin typeface="Georgia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Georgia" pitchFamily="18" charset="0"/>
              </a:rPr>
            </a:br>
            <a:endParaRPr lang="en-US" sz="2800" dirty="0"/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1828800" y="6019800"/>
            <a:ext cx="4846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Georgia" pitchFamily="18" charset="0"/>
              </a:rPr>
              <a:t>This new addition included on 18/12/18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59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3" marB="45693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Raising of Fund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1484784"/>
          <a:ext cx="8568954" cy="4470036"/>
        </p:xfrm>
        <a:graphic>
          <a:graphicData uri="http://schemas.openxmlformats.org/drawingml/2006/table">
            <a:tbl>
              <a:tblPr/>
              <a:tblGrid>
                <a:gridCol w="1594405"/>
                <a:gridCol w="1466368"/>
                <a:gridCol w="1349578"/>
                <a:gridCol w="1466368"/>
                <a:gridCol w="1466368"/>
                <a:gridCol w="1225867"/>
              </a:tblGrid>
              <a:tr h="1944216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IETE Membership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Mangal"/>
                        </a:rPr>
                        <a:t>(ISF/Corporate)</a:t>
                      </a:r>
                      <a:endParaRPr lang="en-IN" sz="2000" b="1" dirty="0" smtClean="0">
                        <a:latin typeface="+mn-lt"/>
                        <a:ea typeface="Times New Roman"/>
                        <a:cs typeface="Mangal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All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Authors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One of the authors is not IETE member 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Two of the authors are 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Three of the authors are not IETE member 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None of the authors are IETE member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4194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Diploma Students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 Rs. 400/-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500/-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600/-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700/-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800/-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4194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Degree students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500/-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600/-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700/-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800/-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900/-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4194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PG/Phd students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600/-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700/-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800/-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Rs. 900/-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Rs. 1000/-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6027003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E434B2"/>
                </a:solidFill>
                <a:latin typeface="+mn-lt"/>
              </a:rPr>
              <a:t>Concession of Rs. 100/-per paper to the entries from </a:t>
            </a:r>
          </a:p>
          <a:p>
            <a:pPr algn="ctr"/>
            <a:r>
              <a:rPr lang="en-US" sz="2400" b="1" dirty="0" smtClean="0">
                <a:solidFill>
                  <a:srgbClr val="E434B2"/>
                </a:solidFill>
                <a:latin typeface="+mn-lt"/>
              </a:rPr>
              <a:t>Organizing Institutes</a:t>
            </a:r>
            <a:endParaRPr lang="en-IN" sz="2400" b="1" dirty="0">
              <a:solidFill>
                <a:srgbClr val="E434B2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92696"/>
            <a:ext cx="8784976" cy="76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There can be at the most four authors per paper/project theme.</a:t>
            </a:r>
          </a:p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Fees structure shall be </a:t>
            </a:r>
            <a:endParaRPr lang="en-IN" sz="2400" dirty="0" smtClean="0">
              <a:solidFill>
                <a:srgbClr val="00206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Organizing Institutes (POI &amp; COI)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692696"/>
            <a:ext cx="8606730" cy="611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Conference can be organized in association with one or more institutions within the region of respective IETE Centre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There can be maximum one Prime Organizing institute (POI) and two or more Co-Organizing institutes (COI).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Prime Organizing institute (POI) will contribute Rs. 25000/- and the Co-organizing institute (COI) will contribute Rs. 10000/- each to the respective IETE Centre.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In reply IETE will give coverage to the event by advertisement mentioning name of Organizing Institutes in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 IETE ISF journal, IETE journal for Researchers, IETE News Letter and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IETE website (local Centre and Headquarter).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POI is free to raise the funds through sponsorship from various vendors/stakeholders for making the program graceful.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The POI can club/conduct other events except paper/project presentation to raise the fund</a:t>
            </a:r>
            <a:endParaRPr lang="en-IN" sz="2400" dirty="0" smtClean="0">
              <a:solidFill>
                <a:srgbClr val="00206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Responsibilities of POI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836712"/>
            <a:ext cx="9144000" cy="564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POI responsibilities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200" dirty="0" smtClean="0">
                <a:solidFill>
                  <a:srgbClr val="0000CC"/>
                </a:solidFill>
                <a:latin typeface="Calibri"/>
              </a:rPr>
              <a:t>The program will be organized in the campus of POI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200" dirty="0" smtClean="0">
                <a:solidFill>
                  <a:srgbClr val="0000CC"/>
                </a:solidFill>
                <a:latin typeface="Calibri"/>
              </a:rPr>
              <a:t>POI have to provide all the required infrastructural/computational facilities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200" dirty="0" smtClean="0">
                <a:solidFill>
                  <a:srgbClr val="0000CC"/>
                </a:solidFill>
                <a:latin typeface="Calibri"/>
              </a:rPr>
              <a:t>POI have to carried out all the necessary functionality for smooth conduction of the program including</a:t>
            </a:r>
          </a:p>
          <a:p>
            <a:pPr marL="1490662" lvl="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hospitality of the delegates </a:t>
            </a:r>
          </a:p>
          <a:p>
            <a:pPr marL="1490662" lvl="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printing and distribution of the leaflets, </a:t>
            </a:r>
          </a:p>
          <a:p>
            <a:pPr marL="1490662" lvl="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conduction of inauguration and valedictory programs.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POI may avail the services from the respective centre and COI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200" dirty="0" smtClean="0">
                <a:solidFill>
                  <a:srgbClr val="0000CC"/>
                </a:solidFill>
                <a:latin typeface="Calibri"/>
              </a:rPr>
              <a:t>The POI in association with Centre and COI will form an Organizing team and will co-ordinate the event.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200" dirty="0" smtClean="0">
                <a:solidFill>
                  <a:srgbClr val="0000CC"/>
                </a:solidFill>
                <a:latin typeface="Calibri"/>
              </a:rPr>
              <a:t>The POI in association with Centre and COI team will put their efforts to give wide publicity and will try to get high number of entries</a:t>
            </a:r>
            <a:r>
              <a:rPr lang="en-IN" sz="2200" dirty="0" smtClean="0">
                <a:solidFill>
                  <a:srgbClr val="002060"/>
                </a:solidFill>
                <a:latin typeface="Calibri"/>
              </a:rPr>
              <a:t>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S. M. </a:t>
            </a:r>
            <a:r>
              <a:rPr lang="en-US" dirty="0" err="1" smtClean="0"/>
              <a:t>Gulhane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Responsibilities of IETE Centre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052736"/>
            <a:ext cx="8606730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paper/project theme will be submitted online on IETE website in a format framed by IETE and will be collected by respective IETE Centre.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fees amount will be paid to the respective IETE Centres bank account/ collected by IETE centre in cash in case of spot registration.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respective IETE Centre will disburse Rs. 250/- per paper/project theme to the POI.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amount to be disbursed to the POI will be the total sum of the fees applicable to each paper/project theme or Rs. 10000/- whichever is higher.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POI will receive Rs. 5000/- additional per Co-organizing Institution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Responsibilities of IETE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33683"/>
            <a:ext cx="8606730" cy="560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Judges for the conference will be provided by IETE Centre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Judges should be IETE corporate members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Judges will be paid remuneration of Rs. 100/- per paper/project theme (to the local judge) and Rs. 150/- per paper/project theme (to the outside judge) by the respective IETE Centre.  </a:t>
            </a:r>
          </a:p>
          <a:p>
            <a:pPr marL="1033462" lvl="1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000" dirty="0" smtClean="0">
                <a:solidFill>
                  <a:srgbClr val="0000CC"/>
                </a:solidFill>
                <a:latin typeface="Calibri"/>
              </a:rPr>
              <a:t>Each judge/session Chair can evaluate maximum 20 numbers of papers/project per day..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respective centres will pay to IETE Headquarter as advertisement charges Rs. 2000/- for POI and Rs. 1000/- each for COI.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respective IETE centre will pay Rs. 500/- per paper selected for publication in IETE journal as a charges of publication.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POI will receive Rs. 5000/- additional per Co-organizing Institution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IETE will provide the </a:t>
            </a:r>
            <a:r>
              <a:rPr lang="en-IN" sz="2400" dirty="0" smtClean="0">
                <a:solidFill>
                  <a:srgbClr val="1C4DAE"/>
                </a:solidFill>
                <a:latin typeface="Calibri"/>
              </a:rPr>
              <a:t>certificates to Organizing Institutions, participants and judges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0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Case Study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1124744"/>
          <a:ext cx="8892481" cy="2152721"/>
        </p:xfrm>
        <a:graphic>
          <a:graphicData uri="http://schemas.openxmlformats.org/drawingml/2006/table">
            <a:tbl>
              <a:tblPr/>
              <a:tblGrid>
                <a:gridCol w="1368074"/>
                <a:gridCol w="1748095"/>
                <a:gridCol w="1748095"/>
                <a:gridCol w="1748095"/>
                <a:gridCol w="2280122"/>
              </a:tblGrid>
              <a:tr h="92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Amount with Center for program organization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4000 (2)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12000 (3+2)*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33000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25000 (5+5)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65000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1. Centre Conference without involvement of any organizing Institutes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3501008"/>
            <a:ext cx="8964488" cy="39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2. IETE Center Conference with involvement of POI</a:t>
            </a:r>
            <a:endParaRPr lang="en-IN" sz="2400" dirty="0" smtClean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2008" y="4077072"/>
          <a:ext cx="8964488" cy="2536620"/>
        </p:xfrm>
        <a:graphic>
          <a:graphicData uri="http://schemas.openxmlformats.org/drawingml/2006/table">
            <a:tbl>
              <a:tblPr/>
              <a:tblGrid>
                <a:gridCol w="1097693"/>
                <a:gridCol w="1890132"/>
                <a:gridCol w="1512168"/>
                <a:gridCol w="1440160"/>
                <a:gridCol w="1512168"/>
                <a:gridCol w="1512167"/>
              </a:tblGrid>
              <a:tr h="1252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Amount to be paid to POI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balance with center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9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20,000+25000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2000+2000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1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50000+25000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5000+2000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31000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7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100000+25000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38000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Case Study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1. 3.  IETE Centre Conference with involvement of POI and one COI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3501008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+mn-lt"/>
              </a:rPr>
              <a:t>4. IETE Centre Conference with involvement of POI and two COI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4016" y="4177364"/>
          <a:ext cx="8964488" cy="2564004"/>
        </p:xfrm>
        <a:graphic>
          <a:graphicData uri="http://schemas.openxmlformats.org/drawingml/2006/table">
            <a:tbl>
              <a:tblPr/>
              <a:tblGrid>
                <a:gridCol w="1097693"/>
                <a:gridCol w="1890132"/>
                <a:gridCol w="1512168"/>
                <a:gridCol w="1440160"/>
                <a:gridCol w="1512168"/>
                <a:gridCol w="1512167"/>
              </a:tblGrid>
              <a:tr h="1204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to be paid to POI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Amount balance with center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8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20,000+45000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2000+4000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10000+10000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8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50000+45000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5000+4000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39000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3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100000+45000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25000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10000+4000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10000+50000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46000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2008" y="1196753"/>
          <a:ext cx="8964488" cy="2240829"/>
        </p:xfrm>
        <a:graphic>
          <a:graphicData uri="http://schemas.openxmlformats.org/drawingml/2006/table">
            <a:tbl>
              <a:tblPr/>
              <a:tblGrid>
                <a:gridCol w="1097693"/>
                <a:gridCol w="1890132"/>
                <a:gridCol w="1512168"/>
                <a:gridCol w="1440160"/>
                <a:gridCol w="1512168"/>
                <a:gridCol w="1512167"/>
              </a:tblGrid>
              <a:tr h="9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to be paid to POI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balance with center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20,000+35000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2000+3000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5000+10000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2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50000+35000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5000+3000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5000+25000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6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100000+35000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25000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10000+3000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5000+50000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42000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Case Study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5. Revenue generated by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Hq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through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Center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9706742"/>
              </p:ext>
            </p:extLst>
          </p:nvPr>
        </p:nvGraphicFramePr>
        <p:xfrm>
          <a:off x="107504" y="1052736"/>
          <a:ext cx="8964488" cy="5733260"/>
        </p:xfrm>
        <a:graphic>
          <a:graphicData uri="http://schemas.openxmlformats.org/drawingml/2006/table">
            <a:tbl>
              <a:tblPr/>
              <a:tblGrid>
                <a:gridCol w="1755447"/>
                <a:gridCol w="891347"/>
                <a:gridCol w="1058915"/>
                <a:gridCol w="705944"/>
                <a:gridCol w="917727"/>
                <a:gridCol w="1343058"/>
                <a:gridCol w="1146025"/>
                <a:gridCol w="1146025"/>
              </a:tblGrid>
              <a:tr h="7166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from 64 Center 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Revenue per Center 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Total Amount from 64 Center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665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Center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Hq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Centers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Hq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IETE in Total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Without any Organizing institutes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12,80,000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8,96,000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1,28,000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10,24,000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32,00,000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33000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21,12,000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3,20,000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24,32,000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64,00,000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41,60,000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6,40,000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48,00,000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With only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POI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28,80,000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16,64,000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2,56,000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19,20,000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48,00,000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31000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7000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19,84,000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4,48,000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24,32,000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80,00,000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38000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24,32,000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7,68,000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32,00,000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With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POI 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and one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COI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35,00,000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19,22,000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3,20,000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22,42,000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54,40,000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8000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22,40,000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5,12,000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27,52,000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86,40,000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13000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26,88,000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8,32,000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35,20,000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With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POI 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and two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COI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41,60,000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21,76,000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3,84,000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25,60,000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*100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60,80,000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39000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9000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24,96,000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5,76,000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30,72,000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92,80,000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14000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29,44,000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8,96,000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38,40,000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</a:t>
                      </a:r>
                      <a:r>
                        <a:rPr lang="en-IN" sz="2800" b="1" dirty="0" err="1" smtClean="0">
                          <a:solidFill>
                            <a:schemeClr val="bg1"/>
                          </a:solidFill>
                        </a:rPr>
                        <a:t>Zonal</a:t>
                      </a: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 Conferences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1124744"/>
          <a:ext cx="8892478" cy="2288842"/>
        </p:xfrm>
        <a:graphic>
          <a:graphicData uri="http://schemas.openxmlformats.org/drawingml/2006/table">
            <a:tbl>
              <a:tblPr/>
              <a:tblGrid>
                <a:gridCol w="1654602"/>
                <a:gridCol w="1521731"/>
                <a:gridCol w="1400532"/>
                <a:gridCol w="1521731"/>
                <a:gridCol w="1521731"/>
                <a:gridCol w="1272151"/>
              </a:tblGrid>
              <a:tr h="1152128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IETE Membership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Mangal"/>
                        </a:rPr>
                        <a:t>(ISF/Corp)</a:t>
                      </a:r>
                      <a:endParaRPr lang="en-IN" sz="2000" b="1" dirty="0" smtClean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All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Authors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One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 is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Two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authors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are 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Three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are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None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are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member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35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Diploma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Rs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. 600/-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700/-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800/-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900/-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1000/-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353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Degree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 Rs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. 800/-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900/-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1000/-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1100/-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1200/-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5674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PG/</a:t>
                      </a:r>
                      <a:r>
                        <a:rPr lang="en-US" sz="2000" b="1" dirty="0" err="1" smtClean="0">
                          <a:latin typeface="Calibri"/>
                          <a:ea typeface="Times New Roman"/>
                          <a:cs typeface="Mangal"/>
                        </a:rPr>
                        <a:t>Phd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Rs.1000/-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1100/-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1200/-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Rs. 1300/-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1500/-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4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Papers/project themes  selected from IETE Centers Conferences:</a:t>
            </a:r>
            <a:endParaRPr lang="en-IN" sz="2000" b="1" dirty="0" smtClean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504" y="4191000"/>
          <a:ext cx="8892478" cy="2164884"/>
        </p:xfrm>
        <a:graphic>
          <a:graphicData uri="http://schemas.openxmlformats.org/drawingml/2006/table">
            <a:tbl>
              <a:tblPr/>
              <a:tblGrid>
                <a:gridCol w="1654602"/>
                <a:gridCol w="1521731"/>
                <a:gridCol w="1400532"/>
                <a:gridCol w="1521731"/>
                <a:gridCol w="1521731"/>
                <a:gridCol w="1272151"/>
              </a:tblGrid>
              <a:tr h="990600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IETE Membership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Mangal"/>
                        </a:rPr>
                        <a:t>(ISF/Corp)</a:t>
                      </a:r>
                      <a:endParaRPr lang="en-IN" sz="2000" b="1" dirty="0" smtClean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All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Authors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One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is 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Two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authors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are 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Three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are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not IETE member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None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are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member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Mangal"/>
                        </a:rPr>
                        <a:t>Diploma</a:t>
                      </a:r>
                      <a:endParaRPr lang="en-IN" sz="2000" b="1" dirty="0" smtClean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1000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1100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1200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1300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1400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Degree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 Rs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1200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1300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1400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1500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1600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PG/</a:t>
                      </a:r>
                      <a:r>
                        <a:rPr lang="en-US" sz="2000" b="1" dirty="0" err="1" smtClean="0">
                          <a:latin typeface="Calibri"/>
                          <a:ea typeface="Times New Roman"/>
                          <a:cs typeface="Mangal"/>
                        </a:rPr>
                        <a:t>Phd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6301" marR="66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Rs.1600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1700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1800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1900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Rs.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2000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/-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2400" y="3789040"/>
            <a:ext cx="8964488" cy="34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 startAt="2"/>
              <a:defRPr/>
            </a:pPr>
            <a:r>
              <a:rPr lang="en-IN" sz="2000" b="1" dirty="0" smtClean="0">
                <a:solidFill>
                  <a:srgbClr val="002060"/>
                </a:solidFill>
              </a:rPr>
              <a:t>Papers/</a:t>
            </a:r>
            <a:r>
              <a:rPr lang="en-IN" sz="2000" b="1" dirty="0" err="1" smtClean="0">
                <a:solidFill>
                  <a:srgbClr val="002060"/>
                </a:solidFill>
              </a:rPr>
              <a:t>proj</a:t>
            </a:r>
            <a:r>
              <a:rPr lang="en-IN" sz="2000" b="1" dirty="0" smtClean="0">
                <a:solidFill>
                  <a:srgbClr val="002060"/>
                </a:solidFill>
              </a:rPr>
              <a:t> which are not participated in  IETE </a:t>
            </a:r>
            <a:r>
              <a:rPr lang="en-IN" sz="2000" b="1" dirty="0" err="1" smtClean="0">
                <a:solidFill>
                  <a:srgbClr val="002060"/>
                </a:solidFill>
              </a:rPr>
              <a:t>Center</a:t>
            </a:r>
            <a:r>
              <a:rPr lang="en-IN" sz="2000" b="1" dirty="0" smtClean="0">
                <a:solidFill>
                  <a:srgbClr val="002060"/>
                </a:solidFill>
              </a:rPr>
              <a:t> Conferences </a:t>
            </a:r>
            <a:endParaRPr lang="en-IN" sz="2000" b="1" dirty="0" smtClean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342900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* Concession of Rs. 100/-per paper/project to the entries from Organizing Institutes</a:t>
            </a:r>
            <a:endParaRPr lang="en-IN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912" y="641246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* Concession of Rs. 200/-per paper/project to the entries from Organizing Institutes</a:t>
            </a:r>
            <a:endParaRPr lang="en-IN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Zonal Conferences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692696"/>
            <a:ext cx="8606730" cy="666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One of the centres within the zone will be selected for conduction of the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IETE Headquarter will provide the fund (Rs. 60000 as per existing rule) to the respective IETE Centre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respective Centre can organize the Conference in association with one POIZ and one or two COIZ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POIZ will contribute Rs. 40000/- and COIZ will contribute Rs. 15000/- each to the respective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Center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respective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Center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will disburse to the POIZ the amount Rs. 400/- per paper/project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Total sum of the fees applicable to each paper/project theme or Rs. 20000/- whichever is higher will be given to POIZ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POIZ will receive Rs. 10000/- additional per COIZ.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Respective </a:t>
            </a:r>
            <a:r>
              <a:rPr lang="en-IN" sz="2400" dirty="0">
                <a:solidFill>
                  <a:srgbClr val="002060"/>
                </a:solidFill>
                <a:latin typeface="Calibri"/>
              </a:rPr>
              <a:t>IETE 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Centre </a:t>
            </a:r>
            <a:r>
              <a:rPr lang="en-IN" sz="2400" dirty="0">
                <a:solidFill>
                  <a:srgbClr val="002060"/>
                </a:solidFill>
                <a:latin typeface="Calibri"/>
              </a:rPr>
              <a:t>will take care of conduction of IETE Zonal Congress.</a:t>
            </a:r>
            <a:endParaRPr lang="en-IN" sz="2400" dirty="0" smtClean="0">
              <a:solidFill>
                <a:srgbClr val="002060"/>
              </a:solidFill>
              <a:latin typeface="Calibri"/>
            </a:endParaRP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bg1"/>
                          </a:solidFill>
                        </a:rPr>
                        <a:t>Content</a:t>
                      </a:r>
                      <a:endParaRPr lang="en-US" sz="18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7188" y="714375"/>
            <a:ext cx="8786812" cy="41242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fontAlgn="auto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Aharoni" pitchFamily="2" charset="-79"/>
              <a:ea typeface="ＭＳ Ｐゴシック" charset="-128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IETE SWOT Analysis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Factors that will help to strengthen IETE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 </a:t>
            </a:r>
            <a:r>
              <a:rPr lang="en-US" sz="2400" b="1" dirty="0" smtClean="0">
                <a:solidFill>
                  <a:srgbClr val="C0504D">
                    <a:lumMod val="75000"/>
                  </a:srgbClr>
                </a:solidFill>
                <a:latin typeface="Calibri"/>
                <a:cs typeface="Aharoni" pitchFamily="2" charset="-79"/>
              </a:rPr>
              <a:t>Suggested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Action Plan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Fund Raising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Case Study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haroni" pitchFamily="2" charset="-79"/>
              </a:rPr>
              <a:t>Benefits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0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Zonal Conferences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838200"/>
            <a:ext cx="8606730" cy="59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1C4DAE"/>
                </a:solidFill>
                <a:latin typeface="Calibri"/>
              </a:rPr>
              <a:t>Judges/Session chair 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called for the conference should be from the </a:t>
            </a:r>
            <a:r>
              <a:rPr lang="en-IN" sz="2400" dirty="0" smtClean="0">
                <a:solidFill>
                  <a:srgbClr val="1C4DAE"/>
                </a:solidFill>
                <a:latin typeface="Calibri"/>
              </a:rPr>
              <a:t>Executive Members of IETE centres 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within the zone.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Judges/Session chair will be paid remuneration of Rs. 200/- per paper/project theme (to the local judge) and Rs. 300/- per paper/project theme (to the outside judge) by the respective IETE Centre. No TA/DA will be paid..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Accommodation for the Judges/Session chairs and the participants of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Congress have to be arranged by respective Centre.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The respective centres need to pay to IETE Headquarter as advertisement charges Rs. 4000/-  for POIZ and Rs. 2000/- each for COIZ and Rs. 2000/- per paper as a publication charges for publication in IETE Journal of Researchers.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>
                <a:solidFill>
                  <a:srgbClr val="002060"/>
                </a:solidFill>
                <a:latin typeface="Calibri"/>
              </a:rPr>
              <a:t>IETE Centre will pay </a:t>
            </a:r>
            <a:r>
              <a:rPr lang="en-IN" sz="2400" dirty="0" err="1">
                <a:solidFill>
                  <a:srgbClr val="002060"/>
                </a:solidFill>
                <a:latin typeface="Calibri"/>
              </a:rPr>
              <a:t>Rs</a:t>
            </a:r>
            <a:r>
              <a:rPr lang="en-IN" sz="2400" dirty="0">
                <a:solidFill>
                  <a:srgbClr val="002060"/>
                </a:solidFill>
                <a:latin typeface="Calibri"/>
              </a:rPr>
              <a:t>. 1000/- per paper to IETE </a:t>
            </a:r>
            <a:r>
              <a:rPr lang="en-IN" sz="2400" dirty="0" err="1">
                <a:solidFill>
                  <a:srgbClr val="002060"/>
                </a:solidFill>
                <a:latin typeface="Calibri"/>
              </a:rPr>
              <a:t>Hq</a:t>
            </a:r>
            <a:r>
              <a:rPr lang="en-IN" sz="2400" dirty="0">
                <a:solidFill>
                  <a:srgbClr val="002060"/>
                </a:solidFill>
                <a:latin typeface="Calibri"/>
              </a:rPr>
              <a:t> for publication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S. M. </a:t>
            </a:r>
            <a:r>
              <a:rPr lang="en-US" dirty="0" err="1" smtClean="0"/>
              <a:t>Gulhane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Case Study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8058957"/>
              </p:ext>
            </p:extLst>
          </p:nvPr>
        </p:nvGraphicFramePr>
        <p:xfrm>
          <a:off x="107504" y="1124744"/>
          <a:ext cx="8892481" cy="1577340"/>
        </p:xfrm>
        <a:graphic>
          <a:graphicData uri="http://schemas.openxmlformats.org/drawingml/2006/table">
            <a:tbl>
              <a:tblPr/>
              <a:tblGrid>
                <a:gridCol w="1368074"/>
                <a:gridCol w="1748095"/>
                <a:gridCol w="1748095"/>
                <a:gridCol w="1748095"/>
                <a:gridCol w="2280122"/>
              </a:tblGrid>
              <a:tr h="92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Amount with Center for program organization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40+20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32000+32000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16000 (1+2)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42000+60000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*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70+30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70000+48000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26000 (2+3)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1,18,000+60000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1.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Zonal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 without involvement of any organizing Institutes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3338627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2. IETE Zonal Conference with involvement of POIZ</a:t>
            </a:r>
            <a:endParaRPr lang="en-IN" sz="24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2780928"/>
            <a:ext cx="4147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60000* – Fund from IETE Headquarter</a:t>
            </a:r>
            <a:endParaRPr lang="en-IN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6869882"/>
              </p:ext>
            </p:extLst>
          </p:nvPr>
        </p:nvGraphicFramePr>
        <p:xfrm>
          <a:off x="144015" y="3909060"/>
          <a:ext cx="8892481" cy="1577340"/>
        </p:xfrm>
        <a:graphic>
          <a:graphicData uri="http://schemas.openxmlformats.org/drawingml/2006/table">
            <a:tbl>
              <a:tblPr/>
              <a:tblGrid>
                <a:gridCol w="998985"/>
                <a:gridCol w="1676400"/>
                <a:gridCol w="1389750"/>
                <a:gridCol w="1460908"/>
                <a:gridCol w="1460908"/>
                <a:gridCol w="1905530"/>
              </a:tblGrid>
              <a:tr h="92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Amount to be paid to POI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Amount with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Center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40+20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64000+40000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16000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(1+2)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6000+4000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24000+30000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54000+30000</a:t>
                      </a: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*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70+30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1,18,000+40000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26000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(2+3)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10000+4000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40000+45000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78000+15000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51520" y="5867400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*Rs. 30000/- Out of 60000 received from IETE </a:t>
            </a:r>
            <a:r>
              <a:rPr lang="en-US" dirty="0" err="1" smtClean="0"/>
              <a:t>Hq</a:t>
            </a:r>
            <a:r>
              <a:rPr lang="en-US" dirty="0" smtClean="0"/>
              <a:t> if entries&lt;100 else 45000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6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Case Study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7630004"/>
              </p:ext>
            </p:extLst>
          </p:nvPr>
        </p:nvGraphicFramePr>
        <p:xfrm>
          <a:off x="107504" y="1176152"/>
          <a:ext cx="8892480" cy="1892808"/>
        </p:xfrm>
        <a:graphic>
          <a:graphicData uri="http://schemas.openxmlformats.org/drawingml/2006/table">
            <a:tbl>
              <a:tblPr/>
              <a:tblGrid>
                <a:gridCol w="1152128"/>
                <a:gridCol w="1728192"/>
                <a:gridCol w="1368152"/>
                <a:gridCol w="1296144"/>
                <a:gridCol w="1656184"/>
                <a:gridCol w="1691680"/>
              </a:tblGrid>
              <a:tr h="92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to be paid to POI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balance with center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40+20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64000+55000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16000 (2+1)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6000+6000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34000+30000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57000+30000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70+30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1,18,000+55000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26000 (2+3)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10000+6000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50000+45000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81000+15000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3. 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Center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 with involvement of POIZ and one COIZ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0" y="5733256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*Rs. 30000/- Out of 45000 received from IETE </a:t>
            </a:r>
            <a:r>
              <a:rPr lang="en-US" dirty="0" err="1" smtClean="0"/>
              <a:t>Hq</a:t>
            </a:r>
            <a:r>
              <a:rPr lang="en-US" dirty="0" smtClean="0"/>
              <a:t> if entries&lt;100 else 50000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0" y="3212976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>
                <a:solidFill>
                  <a:srgbClr val="002060"/>
                </a:solidFill>
                <a:latin typeface="Calibri"/>
              </a:rPr>
              <a:t>4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. 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Center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Conference with involvement of POIZ and two COIZ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8677487"/>
              </p:ext>
            </p:extLst>
          </p:nvPr>
        </p:nvGraphicFramePr>
        <p:xfrm>
          <a:off x="259904" y="3768440"/>
          <a:ext cx="8892480" cy="1892808"/>
        </p:xfrm>
        <a:graphic>
          <a:graphicData uri="http://schemas.openxmlformats.org/drawingml/2006/table">
            <a:tbl>
              <a:tblPr/>
              <a:tblGrid>
                <a:gridCol w="1152128"/>
                <a:gridCol w="1728192"/>
                <a:gridCol w="1368152"/>
                <a:gridCol w="1296144"/>
                <a:gridCol w="1656184"/>
                <a:gridCol w="1691680"/>
              </a:tblGrid>
              <a:tr h="92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Collected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(on an average)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Remuneration to Judges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Fees to be paid to IETE Headquarter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to be paid to POI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Amount balance with center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40+20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64000+70000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16000 (2+1)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6000+8000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44000+30000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60000+30000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70+30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1,18,000+70000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26000 (2+3)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Times New Roman"/>
                          <a:cs typeface="Mangal"/>
                        </a:rPr>
                        <a:t>10000+8000</a:t>
                      </a:r>
                      <a:endParaRPr lang="en-IN" sz="18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60000+45000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Mangal"/>
                        </a:rPr>
                        <a:t>840000+150000</a:t>
                      </a:r>
                      <a:endParaRPr lang="en-IN" sz="18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5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6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Case Study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896448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5. Revenue generated by IETE </a:t>
            </a:r>
            <a:r>
              <a:rPr lang="en-IN" sz="2400" dirty="0" err="1" smtClean="0">
                <a:solidFill>
                  <a:srgbClr val="002060"/>
                </a:solidFill>
                <a:latin typeface="Calibri"/>
              </a:rPr>
              <a:t>Hq</a:t>
            </a: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 through IETE Zonal Conferences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9620292"/>
              </p:ext>
            </p:extLst>
          </p:nvPr>
        </p:nvGraphicFramePr>
        <p:xfrm>
          <a:off x="107504" y="1447800"/>
          <a:ext cx="8964488" cy="4424534"/>
        </p:xfrm>
        <a:graphic>
          <a:graphicData uri="http://schemas.openxmlformats.org/drawingml/2006/table">
            <a:tbl>
              <a:tblPr/>
              <a:tblGrid>
                <a:gridCol w="1755447"/>
                <a:gridCol w="891347"/>
                <a:gridCol w="979502"/>
                <a:gridCol w="785357"/>
                <a:gridCol w="917727"/>
                <a:gridCol w="1343058"/>
                <a:gridCol w="1146025"/>
                <a:gridCol w="1146025"/>
              </a:tblGrid>
              <a:tr h="7166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No of entries received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Fees Collected at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 zone 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Revenue per 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Total Amount from 4 Zone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665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Center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Hq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Centers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Hq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IETE in Total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Without any Organizing institutes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4,36,,000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87000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3,48,000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24000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3,72,000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4,72,000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118000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4,72,000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40000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5,12,000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With only Prime Organizing institute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4,16,000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74000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3,36,000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40000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3,76,000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6,32,000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78000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14000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3,68,00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56000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4,24,000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With POIZ and one Co-organizing Inst.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4,78,000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77000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12000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3,08,000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48000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3,56,000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6,92,000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81000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16000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3,24,000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64,000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3,88,000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With POIZ and two Co-organizing Inst.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60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5,36,000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80000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14000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3,20,000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56,000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Mangal"/>
                        </a:rPr>
                        <a:t>3,76,000</a:t>
                      </a:r>
                      <a:endParaRPr lang="en-IN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832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*100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7,52,000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8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Mangal"/>
                        </a:rPr>
                        <a:t>4000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18000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Mangal"/>
                        </a:rPr>
                        <a:t>3,66,000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Mangal"/>
                        </a:rPr>
                        <a:t>72,000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Mangal"/>
                        </a:rPr>
                        <a:t>4,38,000</a:t>
                      </a:r>
                      <a:endParaRPr lang="en-IN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3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7697381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Fund Raising</a:t>
                      </a:r>
                      <a:endParaRPr lang="en-US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6770969"/>
              </p:ext>
            </p:extLst>
          </p:nvPr>
        </p:nvGraphicFramePr>
        <p:xfrm>
          <a:off x="72007" y="836712"/>
          <a:ext cx="8964489" cy="4206240"/>
        </p:xfrm>
        <a:graphic>
          <a:graphicData uri="http://schemas.openxmlformats.org/drawingml/2006/table">
            <a:tbl>
              <a:tblPr/>
              <a:tblGrid>
                <a:gridCol w="2915817"/>
                <a:gridCol w="1728192"/>
                <a:gridCol w="1409793"/>
                <a:gridCol w="1281228"/>
                <a:gridCol w="1629459"/>
              </a:tblGrid>
              <a:tr h="677929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Total number of entries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involved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Total number of delegates involved 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Total Fees Collection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No. of expected hits on IETE sites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040">
                <a:tc>
                  <a:txBody>
                    <a:bodyPr/>
                    <a:lstStyle/>
                    <a:p>
                      <a:pPr marL="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Center Conferences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6400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19200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60,80,000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38400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9482">
                <a:tc>
                  <a:txBody>
                    <a:bodyPr/>
                    <a:lstStyle/>
                    <a:p>
                      <a:pPr marL="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Zonal Conferences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400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1200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7,52,000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2400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964">
                <a:tc>
                  <a:txBody>
                    <a:bodyPr/>
                    <a:lstStyle/>
                    <a:p>
                      <a:pPr marL="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International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Conferences</a:t>
                      </a:r>
                      <a:r>
                        <a:rPr lang="en-IN" sz="2000" b="1" baseline="0" dirty="0" smtClean="0">
                          <a:latin typeface="Calibri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IN" sz="2000" b="1" baseline="0" dirty="0" err="1" smtClean="0">
                          <a:latin typeface="Calibri"/>
                          <a:ea typeface="Times New Roman"/>
                          <a:cs typeface="Mangal"/>
                        </a:rPr>
                        <a:t>i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n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India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80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240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4,85,000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480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964">
                <a:tc>
                  <a:txBody>
                    <a:bodyPr/>
                    <a:lstStyle/>
                    <a:p>
                      <a:pPr marL="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International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Mangal"/>
                        </a:rPr>
                        <a:t>Conferences</a:t>
                      </a:r>
                      <a:r>
                        <a:rPr lang="en-IN" sz="2000" b="1" baseline="0" smtClean="0">
                          <a:latin typeface="Calibri"/>
                          <a:ea typeface="Times New Roman"/>
                          <a:cs typeface="Mangal"/>
                        </a:rPr>
                        <a:t> a</a:t>
                      </a:r>
                      <a:r>
                        <a:rPr lang="en-US" sz="2000" b="1" smtClean="0">
                          <a:latin typeface="Calibri"/>
                          <a:ea typeface="Times New Roman"/>
                          <a:cs typeface="Mangal"/>
                        </a:rPr>
                        <a:t>t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abroad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80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240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13,80,000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480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9482">
                <a:tc>
                  <a:txBody>
                    <a:bodyPr/>
                    <a:lstStyle/>
                    <a:p>
                      <a:pPr marL="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IETE Innovation Meet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70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Mangal"/>
                        </a:rPr>
                        <a:t>210</a:t>
                      </a:r>
                      <a:endParaRPr lang="en-IN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4,30,000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420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9482">
                <a:tc>
                  <a:txBody>
                    <a:bodyPr/>
                    <a:lstStyle/>
                    <a:p>
                      <a:pPr marL="0" indent="-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7030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21090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91,27,000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Mangal"/>
                        </a:rPr>
                        <a:t>42180</a:t>
                      </a:r>
                      <a:endParaRPr lang="en-IN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57544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Ensures more than 50,000 direct hits to IETE Website through proposed events may further open the revenue generation.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5117068"/>
            <a:ext cx="8591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Assuming 100 entries in each event </a:t>
            </a:r>
            <a:r>
              <a:rPr lang="en-US" dirty="0" smtClean="0"/>
              <a:t>and one POI &amp; two COI, </a:t>
            </a:r>
            <a:endParaRPr lang="en-IN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4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onstantia"/>
                          <a:ea typeface="MS PGothic" pitchFamily="34" charset="-128"/>
                          <a:cs typeface="+mn-cs"/>
                        </a:rPr>
                        <a:t>Making OBE  Work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2500" y="2414588"/>
            <a:ext cx="7772400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/>
            <a:endParaRPr lang="en-US" sz="2400" b="1" u="sng" dirty="0" smtClean="0"/>
          </a:p>
          <a:p>
            <a:pPr algn="ctr"/>
            <a:r>
              <a:rPr lang="en-US" sz="2400" b="1" dirty="0" smtClean="0"/>
              <a:t>Beneficiaries</a:t>
            </a:r>
          </a:p>
          <a:p>
            <a:pPr algn="ctr"/>
            <a:endParaRPr lang="en-IN" sz="2400" dirty="0"/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685800" y="3571875"/>
            <a:ext cx="8166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2000" b="1">
              <a:latin typeface="Calibri" pitchFamily="34" charset="0"/>
            </a:endParaRPr>
          </a:p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2000" b="1">
              <a:latin typeface="Calibri" pitchFamily="34" charset="0"/>
            </a:endParaRPr>
          </a:p>
          <a:p>
            <a:pPr>
              <a:lnSpc>
                <a:spcPct val="105000"/>
              </a:lnSpc>
              <a:spcBef>
                <a:spcPct val="20000"/>
              </a:spcBef>
            </a:pPr>
            <a:endParaRPr lang="en-US" sz="2800" b="1" u="sng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ISF Members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17364"/>
            <a:ext cx="9144000" cy="5479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Availability of a hierarchical, well structured systematic platform for presenting and publishing the work for students at diploma/degree level and beginners in research field within their nearby areas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Provide opportunity for stepwise improvement and consistency in pursuing the work which allow the students to learn and understand the topic in depth and to produce a well refined research article/paper/project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 competitive and conducive environment will help to increase the interest of students in their topic of interest.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Concession in registration fees at various stages/levels of conferences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Access to the IETE Journals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IN" sz="2400" dirty="0" smtClean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Corporate Members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17364"/>
            <a:ext cx="9144000" cy="338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be a part of prestigious technical event as a participant/session chair/ judge/ reviewer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Concession in Registration fees and participation in various succeeding events at concessional rates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work as a judges/session chair/reviewer for IETE events with remuneration of considerable amount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Accountability of involvement in various IETE/Technical events through the reception of certificates for every involvement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Prime Organizing Institutes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92696"/>
            <a:ext cx="9144000" cy="621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conduct a prestigious technical event 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Support of team, both technical and logistic, from IETE Centre and COI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Advertisement of the event along with name of POI &amp; COI in IETE Journal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Publication of Conference papers in IETE journal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Provision of Judges/Session chair from  IETE Centre</a:t>
            </a:r>
          </a:p>
          <a:p>
            <a:pPr marL="576262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Processing of papers right from submission, evaluation, review and publication of paper in the IETE Journal by IETE Centre</a:t>
            </a:r>
          </a:p>
          <a:p>
            <a:pPr marL="576262" lvl="0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Access to the published papers to authors and organizing Institutes</a:t>
            </a:r>
          </a:p>
          <a:p>
            <a:pPr marL="576262" lvl="0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Concession in Registration fees for the students from organizing Institutes</a:t>
            </a:r>
          </a:p>
          <a:p>
            <a:pPr marL="576262" lvl="0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Issuance of  Rs. 10000/- in advance and amount of Rs. 250/- per paper from IETE Centre to Prime Organizing Institutes towards the expenses for conduction of the Conference</a:t>
            </a:r>
          </a:p>
          <a:p>
            <a:pPr marL="576262" lvl="0" indent="-457200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Certificate of organization of program from IETE headquarter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Co- Organizing Institutes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17364"/>
            <a:ext cx="9144000" cy="459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be a part of prestigious technical event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Advertisement of the event along with name of Institute in IETE Journal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Access to the published papers to the Institute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Concession in Registration fees for the students from organizing Institutes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Certificate of organization of program from IETE headquarter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Priority for getting opportunity to be a Prime Organizing Institute for organizing the IETE Centre  Conference/Zonal Conference in the succeeding years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IETE SWOT Analysis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429625" cy="37160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 smtClean="0">
                <a:latin typeface="+mn-lt"/>
                <a:cs typeface="+mn-cs"/>
              </a:rPr>
              <a:t>Threats to IETE 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  <a:endParaRPr lang="en-US" sz="2400" b="1" dirty="0">
              <a:latin typeface="+mn-lt"/>
              <a:cs typeface="+mn-cs"/>
            </a:endParaRP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Non recognition of the IETE Courses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Scarcity of students for IETE Courses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Bad patch through which Electronics/Telecomm. </a:t>
            </a:r>
            <a:r>
              <a:rPr lang="en-IN" sz="2400" dirty="0" err="1" smtClean="0">
                <a:solidFill>
                  <a:srgbClr val="0F1167"/>
                </a:solidFill>
                <a:latin typeface="+mn-lt"/>
                <a:cs typeface="+mn-cs"/>
              </a:rPr>
              <a:t>Engg</a:t>
            </a: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. branch is passing through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The overall scenario in engineering is not conducive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IETE can no longer be dependent of its student base of various IETE courses.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3999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IN" sz="2400" dirty="0" smtClean="0">
                <a:solidFill>
                  <a:srgbClr val="8A0000"/>
                </a:solidFill>
                <a:latin typeface="+mn-lt"/>
              </a:rPr>
              <a:t>These threats to IETE demands a drastic change in the </a:t>
            </a:r>
          </a:p>
          <a:p>
            <a:pPr algn="ctr">
              <a:defRPr/>
            </a:pPr>
            <a:r>
              <a:rPr lang="en-IN" sz="2400" dirty="0" smtClean="0">
                <a:solidFill>
                  <a:srgbClr val="8A0000"/>
                </a:solidFill>
                <a:latin typeface="+mn-lt"/>
              </a:rPr>
              <a:t>planning of IETE</a:t>
            </a:r>
            <a:endParaRPr lang="en-IN" sz="2400" i="1" dirty="0">
              <a:solidFill>
                <a:srgbClr val="8A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1584729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Centres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17364"/>
            <a:ext cx="9144000" cy="3091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conduct a prestigious technical event and to raise the fund for the centre from the event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lead and actively coordinate the event in association with organizing institutes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Improve the recognition/reputation of Centre within region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reward corporate members of the Centre by engaging them as a session chair/reviewer/judges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IETE Headquarter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908720"/>
            <a:ext cx="9144000" cy="5787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raise the fund for the centres and IETE as a whole without much financial burden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Increase in activities all over the nation through its centres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Active involvement of every centres while creating competitive and conducive environment among the centres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Ensure direct benefits to the IETE members of all class which will help to increase Corporate membership/ISF Membership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Ensure the participation for higher level of events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Opportunity to reward corporate members/ executive committee members of the Centre by engaging them as a session chair/reviewer/judges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dirty="0" smtClean="0">
                <a:solidFill>
                  <a:srgbClr val="002060"/>
                </a:solidFill>
                <a:latin typeface="Calibri"/>
              </a:rPr>
              <a:t>More access to the IETE website which may open new avenue for revenue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3877710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Skill Development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560" y="1905000"/>
            <a:ext cx="7772400" cy="180049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Preparing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IETE Manpower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latin typeface="Arial" charset="0"/>
                <a:ea typeface="ＭＳ Ｐゴシック" charset="-128"/>
                <a:cs typeface="Arial" charset="0"/>
              </a:rPr>
              <a:t>for</a:t>
            </a:r>
            <a:endParaRPr lang="en-US" sz="2400" b="1" dirty="0">
              <a:latin typeface="Arial" charset="0"/>
              <a:ea typeface="ＭＳ Ｐゴシック" charset="-128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Skill Development</a:t>
            </a:r>
            <a:endParaRPr lang="en-MY" sz="2400" b="1" dirty="0">
              <a:solidFill>
                <a:srgbClr val="C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8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5614432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Skill Development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3657600"/>
            <a:ext cx="7543800" cy="143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>
                <a:solidFill>
                  <a:prstClr val="black"/>
                </a:solidFill>
                <a:latin typeface="Calibri"/>
              </a:rPr>
              <a:t>Weaknesses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Lack </a:t>
            </a:r>
            <a:r>
              <a:rPr lang="en-IN" sz="2400" dirty="0">
                <a:solidFill>
                  <a:srgbClr val="0F1167"/>
                </a:solidFill>
                <a:latin typeface="Calibri"/>
              </a:rPr>
              <a:t>of required technical skills at the level of  Centre/sub centres for conducting various skill development programs offered by the Government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7543800" cy="2275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 smtClean="0">
                <a:solidFill>
                  <a:prstClr val="black"/>
                </a:solidFill>
                <a:latin typeface="Calibri"/>
              </a:rPr>
              <a:t>Opportunity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>
                <a:solidFill>
                  <a:srgbClr val="0F1167"/>
                </a:solidFill>
                <a:latin typeface="Calibri"/>
              </a:rPr>
              <a:t>Skill development initiative undertaken by the Government</a:t>
            </a:r>
          </a:p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>
                <a:solidFill>
                  <a:srgbClr val="0F1167"/>
                </a:solidFill>
                <a:latin typeface="Calibri"/>
              </a:rPr>
              <a:t>Increase in Collaboration/MOUs of AICTE/Govt. Agencies with different Institutions/NGO for Technical </a:t>
            </a:r>
            <a:r>
              <a:rPr lang="en-IN" sz="2400" dirty="0" err="1" smtClean="0">
                <a:solidFill>
                  <a:srgbClr val="0F1167"/>
                </a:solidFill>
                <a:latin typeface="Calibri"/>
              </a:rPr>
              <a:t>Upliftment</a:t>
            </a: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.</a:t>
            </a:r>
            <a:endParaRPr lang="en-IN" sz="2400" dirty="0">
              <a:solidFill>
                <a:srgbClr val="0F1167"/>
              </a:solidFill>
              <a:latin typeface="Calibri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S. M. </a:t>
            </a:r>
            <a:r>
              <a:rPr lang="en-US" dirty="0" err="1" smtClean="0"/>
              <a:t>Gulhane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36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3852672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Skill Development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560" y="762000"/>
            <a:ext cx="7772400" cy="3139321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latin typeface="Arial" charset="0"/>
                <a:ea typeface="ＭＳ Ｐゴシック" charset="-128"/>
                <a:cs typeface="Arial" charset="0"/>
              </a:rPr>
              <a:t>Organize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Workshop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latin typeface="Arial" charset="0"/>
                <a:ea typeface="ＭＳ Ｐゴシック" charset="-128"/>
                <a:cs typeface="Arial" charset="0"/>
              </a:rPr>
              <a:t>a</a:t>
            </a:r>
            <a:r>
              <a:rPr lang="en-US" sz="2400" b="1" dirty="0" smtClean="0">
                <a:latin typeface="Arial" charset="0"/>
                <a:ea typeface="ＭＳ Ｐゴシック" charset="-128"/>
                <a:cs typeface="Arial" charset="0"/>
              </a:rPr>
              <a:t>t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IETE Delhi Headquarter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latin typeface="Arial" charset="0"/>
                <a:ea typeface="ＭＳ Ｐゴシック" charset="-128"/>
                <a:cs typeface="Arial" charset="0"/>
              </a:rPr>
              <a:t>f</a:t>
            </a:r>
            <a:r>
              <a:rPr lang="en-US" sz="2400" b="1" dirty="0" smtClean="0">
                <a:latin typeface="Arial" charset="0"/>
                <a:ea typeface="ＭＳ Ｐゴシック" charset="-128"/>
                <a:cs typeface="Arial" charset="0"/>
              </a:rPr>
              <a:t>or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Corporate Members from various IETE Centers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latin typeface="Arial" charset="0"/>
                <a:ea typeface="ＭＳ Ｐゴシック" charset="-128"/>
                <a:cs typeface="Arial" charset="0"/>
              </a:rPr>
              <a:t>f</a:t>
            </a:r>
            <a:r>
              <a:rPr lang="en-US" sz="2400" b="1" dirty="0" smtClean="0">
                <a:latin typeface="Arial" charset="0"/>
                <a:ea typeface="ＭＳ Ｐゴシック" charset="-128"/>
                <a:cs typeface="Arial" charset="0"/>
              </a:rPr>
              <a:t>or One/Two Week durations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747781" y="4433161"/>
            <a:ext cx="754380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Travelling expenses are to be borne by respective centres</a:t>
            </a:r>
          </a:p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Accommodations and food are to be provided by IETE Headquarter</a:t>
            </a:r>
          </a:p>
          <a:p>
            <a:pPr marL="457200" lvl="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Calibri"/>
              </a:rPr>
              <a:t>Duty leaves will be adjusted by the respective institutes/organizations where the member is working</a:t>
            </a:r>
            <a:endParaRPr lang="en-IN" sz="2400" dirty="0">
              <a:solidFill>
                <a:srgbClr val="0F116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9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5229837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 smtClean="0">
                          <a:solidFill>
                            <a:schemeClr val="bg1"/>
                          </a:solidFill>
                        </a:rPr>
                        <a:t>Renaming of IETE</a:t>
                      </a: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219200"/>
            <a:ext cx="914400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b="1" dirty="0" smtClean="0">
                <a:latin typeface="Calibri"/>
              </a:rPr>
              <a:t>Currently the Electronics/Telecomm. </a:t>
            </a:r>
            <a:r>
              <a:rPr lang="en-IN" sz="2400" b="1" dirty="0" err="1" smtClean="0">
                <a:latin typeface="Calibri"/>
              </a:rPr>
              <a:t>Engg</a:t>
            </a:r>
            <a:r>
              <a:rPr lang="en-IN" sz="2400" b="1" dirty="0" smtClean="0">
                <a:latin typeface="Calibri"/>
              </a:rPr>
              <a:t>. branch is passing through bad patch...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b="1" dirty="0" smtClean="0">
                <a:latin typeface="Calibri"/>
              </a:rPr>
              <a:t>There have come up number of allied branches 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b="1" dirty="0" smtClean="0">
                <a:latin typeface="Calibri"/>
              </a:rPr>
              <a:t>People/students from allied branches are reluctant to join as ISF/ IETE Corporate member….. </a:t>
            </a:r>
            <a:r>
              <a:rPr lang="en-IN" sz="2400" b="1" dirty="0" smtClean="0">
                <a:solidFill>
                  <a:srgbClr val="C00000"/>
                </a:solidFill>
                <a:latin typeface="Calibri"/>
              </a:rPr>
              <a:t>as </a:t>
            </a:r>
            <a:r>
              <a:rPr lang="en-IN" sz="2400" b="1" dirty="0">
                <a:solidFill>
                  <a:srgbClr val="C00000"/>
                </a:solidFill>
                <a:latin typeface="Calibri"/>
              </a:rPr>
              <a:t>the name is very clearly reflect only Electronics &amp; Telecommunication Engineering </a:t>
            </a:r>
            <a:r>
              <a:rPr lang="en-IN" sz="2400" b="1" dirty="0" smtClean="0">
                <a:solidFill>
                  <a:srgbClr val="C00000"/>
                </a:solidFill>
                <a:latin typeface="Calibri"/>
              </a:rPr>
              <a:t>branch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Calibri"/>
              </a:rPr>
              <a:t>To accommodate allied branches it is necessary to think of </a:t>
            </a:r>
            <a:r>
              <a:rPr lang="en-US" sz="2400" b="1" dirty="0" smtClean="0">
                <a:solidFill>
                  <a:srgbClr val="C00000"/>
                </a:solidFill>
                <a:latin typeface="Calibri"/>
              </a:rPr>
              <a:t>renaming IETE</a:t>
            </a:r>
          </a:p>
          <a:p>
            <a:pPr marL="576262" indent="-457200" fontAlgn="auto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IN" sz="2400" b="1" dirty="0" smtClean="0">
                <a:latin typeface="Calibri"/>
              </a:rPr>
              <a:t>The </a:t>
            </a:r>
            <a:r>
              <a:rPr lang="en-IN" sz="2400" b="1" dirty="0">
                <a:latin typeface="Calibri"/>
              </a:rPr>
              <a:t>renamed institution can have </a:t>
            </a:r>
            <a:r>
              <a:rPr lang="en-IN" sz="2400" b="1" dirty="0">
                <a:solidFill>
                  <a:srgbClr val="C00000"/>
                </a:solidFill>
                <a:latin typeface="Calibri"/>
              </a:rPr>
              <a:t>different </a:t>
            </a:r>
            <a:r>
              <a:rPr lang="en-IN" sz="2400" b="1" dirty="0" smtClean="0">
                <a:solidFill>
                  <a:srgbClr val="C00000"/>
                </a:solidFill>
                <a:latin typeface="Calibri"/>
              </a:rPr>
              <a:t>wings…</a:t>
            </a:r>
            <a:r>
              <a:rPr lang="en-IN" sz="2400" b="1" dirty="0" smtClean="0">
                <a:latin typeface="Calibri"/>
              </a:rPr>
              <a:t> like… </a:t>
            </a:r>
            <a:r>
              <a:rPr lang="en-IN" sz="2400" b="1" dirty="0">
                <a:latin typeface="Calibri"/>
              </a:rPr>
              <a:t>Electrical </a:t>
            </a:r>
            <a:r>
              <a:rPr lang="en-IN" sz="2400" b="1" dirty="0" err="1">
                <a:latin typeface="Calibri"/>
              </a:rPr>
              <a:t>Engg</a:t>
            </a:r>
            <a:r>
              <a:rPr lang="en-IN" sz="2400" b="1" dirty="0">
                <a:latin typeface="Calibri"/>
              </a:rPr>
              <a:t>., Electronics &amp; Telecommunication </a:t>
            </a:r>
            <a:r>
              <a:rPr lang="en-IN" sz="2400" b="1" dirty="0" err="1">
                <a:latin typeface="Calibri"/>
              </a:rPr>
              <a:t>Engg</a:t>
            </a:r>
            <a:r>
              <a:rPr lang="en-IN" sz="2400" b="1" dirty="0">
                <a:latin typeface="Calibri"/>
              </a:rPr>
              <a:t>., Instrumentation/Biomedical </a:t>
            </a:r>
            <a:r>
              <a:rPr lang="en-IN" sz="2400" b="1" dirty="0" err="1">
                <a:latin typeface="Calibri"/>
              </a:rPr>
              <a:t>Engg</a:t>
            </a:r>
            <a:r>
              <a:rPr lang="en-IN" sz="2400" b="1" dirty="0">
                <a:latin typeface="Calibri"/>
              </a:rPr>
              <a:t>., IT/Computer </a:t>
            </a:r>
            <a:r>
              <a:rPr lang="en-IN" sz="2400" b="1" dirty="0" err="1">
                <a:latin typeface="Calibri"/>
              </a:rPr>
              <a:t>Engg</a:t>
            </a:r>
            <a:r>
              <a:rPr lang="en-IN" sz="2400" b="1" dirty="0">
                <a:latin typeface="Calibri"/>
              </a:rPr>
              <a:t>.</a:t>
            </a:r>
            <a:endParaRPr lang="en-US" sz="2400" b="1" dirty="0" smtClean="0"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96335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0031472"/>
              </p:ext>
            </p:extLst>
          </p:nvPr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Renaming of IETE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1560" y="1672203"/>
            <a:ext cx="7772400" cy="35855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IETE</a:t>
            </a:r>
            <a:endParaRPr lang="en-US" sz="2400" b="1" dirty="0">
              <a:solidFill>
                <a:srgbClr val="C00000"/>
              </a:solidFill>
              <a:latin typeface="Arial" charset="0"/>
              <a:ea typeface="ＭＳ Ｐゴシック" charset="-128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2400" b="1" dirty="0" smtClean="0">
              <a:solidFill>
                <a:srgbClr val="C00000"/>
              </a:solidFill>
              <a:latin typeface="Arial" charset="0"/>
              <a:ea typeface="ＭＳ Ｐゴシック" charset="-128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 smtClean="0">
                <a:latin typeface="Arial" charset="0"/>
                <a:ea typeface="ＭＳ Ｐゴシック" charset="-128"/>
                <a:cs typeface="Arial" charset="0"/>
              </a:rPr>
              <a:t>Institution of Engineers for Technical Excellence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endParaRPr lang="en-IN" sz="2400" b="1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Institution of Engineers for </a:t>
            </a:r>
            <a:r>
              <a:rPr lang="en-US" sz="2400" b="1" dirty="0" smtClean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Techno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ea typeface="ＭＳ Ｐゴシック" charset="-128"/>
                <a:cs typeface="Arial" charset="0"/>
              </a:rPr>
              <a:t>Excellence 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endParaRPr lang="en-IN" sz="2400" b="1" dirty="0" smtClean="0">
              <a:solidFill>
                <a:srgbClr val="C00000"/>
              </a:solidFill>
              <a:latin typeface="Arial" charset="0"/>
              <a:ea typeface="ＭＳ Ｐゴシック" charset="-128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latin typeface="Arial" charset="0"/>
                <a:ea typeface="ＭＳ Ｐゴシック" charset="-128"/>
                <a:cs typeface="Arial" charset="0"/>
              </a:rPr>
              <a:t>Institution of Engineers for </a:t>
            </a:r>
            <a:r>
              <a:rPr lang="en-IN" sz="2400" b="1" dirty="0" smtClean="0">
                <a:latin typeface="Arial" charset="0"/>
                <a:ea typeface="ＭＳ Ｐゴシック" charset="-128"/>
                <a:cs typeface="Arial" charset="0"/>
              </a:rPr>
              <a:t>Technical Enhancement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endParaRPr lang="en-MY" sz="2400" b="1" dirty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0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-36513" y="0"/>
            <a:ext cx="9144001" cy="64293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52550" y="2154238"/>
            <a:ext cx="9144000" cy="457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64516" name="Picture 110" descr="j02711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285875"/>
            <a:ext cx="391477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TextBox 9"/>
          <p:cNvSpPr txBox="1">
            <a:spLocks noChangeArrowheads="1"/>
          </p:cNvSpPr>
          <p:nvPr/>
        </p:nvSpPr>
        <p:spPr bwMode="auto">
          <a:xfrm>
            <a:off x="285750" y="2214563"/>
            <a:ext cx="38576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latin typeface="Blackadder ITC" pitchFamily="82" charset="0"/>
              </a:rPr>
              <a:t> </a:t>
            </a:r>
          </a:p>
          <a:p>
            <a:pPr algn="ctr"/>
            <a:r>
              <a:rPr lang="en-US" sz="4000" b="1" dirty="0" smtClean="0">
                <a:latin typeface="Blackadder ITC" pitchFamily="82" charset="0"/>
              </a:rPr>
              <a:t>Thanks</a:t>
            </a:r>
            <a:endParaRPr lang="en-US" sz="4000" b="1" dirty="0"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IETE SWOT Analysis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429625" cy="47828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 smtClean="0">
                <a:latin typeface="+mn-lt"/>
              </a:rPr>
              <a:t>Strengths of IETE 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  <a:endParaRPr lang="en-US" sz="2400" b="1" dirty="0">
              <a:latin typeface="+mn-lt"/>
              <a:cs typeface="+mn-cs"/>
            </a:endParaRP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Huge Network spread over the Nation and abroad through 64 Centres/Sub centres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Buildings, Classrooms, Laboratories developed at various centres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Huge technical manpower available through over 66000 professional members across the country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Connectivity of IETE to Engineering students across the nation through IETE Student Forums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Network with well structured hierarchy and administration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 Reputation of IETE and Journals run by IETE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51711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IN" sz="2400" dirty="0" smtClean="0">
                <a:solidFill>
                  <a:srgbClr val="8A0000"/>
                </a:solidFill>
                <a:latin typeface="+mn-lt"/>
              </a:rPr>
              <a:t>These strengths of IETE need to use to counteract the threats</a:t>
            </a:r>
            <a:endParaRPr lang="en-IN" sz="2400" i="1" dirty="0">
              <a:solidFill>
                <a:srgbClr val="8A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IETE SWOT Analysis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07900"/>
            <a:ext cx="8429625" cy="50413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 smtClean="0">
                <a:latin typeface="+mn-lt"/>
                <a:cs typeface="+mn-cs"/>
              </a:rPr>
              <a:t>Opportunities 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  <a:endParaRPr lang="en-US" sz="2400" b="1" dirty="0">
              <a:latin typeface="+mn-lt"/>
              <a:cs typeface="+mn-cs"/>
            </a:endParaRP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Availability of large quantum of students from large numbers of Technical Institutions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Compulsion to Technical Institutions to organize technical events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Haphazard/chaotic/ non regulatory/ non qualitative organization of such events by different Institutions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Unavailability of proper platform for exploring such technical events/publications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Skill development initiative undertaken by the Government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Increase in Collaboration/MOUs of AICTE/Govt. Agencies with different Institutions/NGO for Technical Up-</a:t>
            </a:r>
            <a:r>
              <a:rPr lang="en-IN" sz="2400" dirty="0" err="1" smtClean="0">
                <a:solidFill>
                  <a:srgbClr val="0F1167"/>
                </a:solidFill>
                <a:latin typeface="+mn-lt"/>
                <a:cs typeface="+mn-cs"/>
              </a:rPr>
              <a:t>liftment</a:t>
            </a: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07/04/2018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91400" y="6356350"/>
            <a:ext cx="1676399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S. M. </a:t>
            </a:r>
            <a:r>
              <a:rPr lang="en-US" dirty="0" err="1" smtClean="0"/>
              <a:t>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IETE SWOT Analysis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429625" cy="30839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 smtClean="0">
                <a:latin typeface="+mn-lt"/>
                <a:cs typeface="+mn-cs"/>
              </a:rPr>
              <a:t>Weaknesses 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  <a:endParaRPr lang="en-US" sz="2400" b="1" dirty="0">
              <a:latin typeface="+mn-lt"/>
              <a:cs typeface="+mn-cs"/>
            </a:endParaRP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No direct feasible benefits to the ISF members, corporate members, Centre/sub centre's executive committee members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Lack of required technical skills at the level of  Centre/sub centres for conducting various skill development programs offered by the Government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Reluctance of staff/students from other allied branches of Electronics Engineering to become  member of IETE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172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S. M. </a:t>
            </a:r>
            <a:r>
              <a:rPr lang="en-US" dirty="0" err="1" smtClean="0"/>
              <a:t>Gulhane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IETE SWOT Analysis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908720"/>
            <a:ext cx="8429625" cy="58120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38138" fontAlgn="auto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400" b="1" u="sng" dirty="0" smtClean="0">
                <a:latin typeface="+mn-lt"/>
                <a:cs typeface="+mn-cs"/>
              </a:rPr>
              <a:t>Summary </a:t>
            </a:r>
            <a:r>
              <a:rPr lang="en-US" sz="2400" b="1" dirty="0" smtClean="0">
                <a:latin typeface="+mn-lt"/>
                <a:cs typeface="+mn-cs"/>
              </a:rPr>
              <a:t>:</a:t>
            </a:r>
            <a:endParaRPr lang="en-US" sz="2400" b="1" dirty="0">
              <a:latin typeface="+mn-lt"/>
              <a:cs typeface="+mn-cs"/>
            </a:endParaRPr>
          </a:p>
          <a:p>
            <a:pPr marL="457200" indent="-338138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IETE can no longer be dependent on its student base for the courses run by IETE </a:t>
            </a:r>
          </a:p>
          <a:p>
            <a:pPr marL="914400" lvl="1" indent="-338138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  <a:cs typeface="+mn-cs"/>
              </a:rPr>
              <a:t>as the technical education becomes easily available due to the huge growth of Technical Institutions</a:t>
            </a: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. </a:t>
            </a:r>
          </a:p>
          <a:p>
            <a:pPr marL="457200" indent="-338138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On the other side a large quantum of students have been made available </a:t>
            </a:r>
          </a:p>
          <a:p>
            <a:pPr marL="914400" lvl="1" indent="-338138" fontAlgn="auto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  <a:cs typeface="+mn-cs"/>
              </a:rPr>
              <a:t>from these large numbers of Technical Institutions. </a:t>
            </a:r>
          </a:p>
          <a:p>
            <a:pPr marL="457200" indent="-338138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IETE should en-cash this scenario and </a:t>
            </a:r>
          </a:p>
          <a:p>
            <a:pPr marL="914400" lvl="1" indent="-338138" fontAlgn="auto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  <a:cs typeface="+mn-cs"/>
              </a:rPr>
              <a:t>need to shift its focus from our own student base to these readily available students from various Technical Institutions.</a:t>
            </a:r>
          </a:p>
          <a:p>
            <a:pPr marL="457200" indent="-338138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It is indeed necessary to strengthen the IETE and the IETE Centres/Sub centres </a:t>
            </a:r>
          </a:p>
          <a:p>
            <a:pPr marL="914400" lvl="1" indent="-338138" fontAlgn="auto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IN" sz="2400" dirty="0" smtClean="0">
                <a:solidFill>
                  <a:srgbClr val="0000CC"/>
                </a:solidFill>
                <a:latin typeface="+mn-lt"/>
                <a:cs typeface="+mn-cs"/>
              </a:rPr>
              <a:t>by identifying various potential areas that open up new avenues for financial resources.</a:t>
            </a:r>
          </a:p>
          <a:p>
            <a:pPr marL="457200" indent="-338138" fontAlgn="auto">
              <a:lnSpc>
                <a:spcPct val="70000"/>
              </a:lnSpc>
              <a:spcBef>
                <a:spcPts val="6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E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39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Strengthening IETE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616" marB="45616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0" y="1113008"/>
            <a:ext cx="8429625" cy="50413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u="sng" dirty="0" err="1" smtClean="0">
                <a:latin typeface="+mn-lt"/>
                <a:cs typeface="+mn-cs"/>
              </a:rPr>
              <a:t>Encash</a:t>
            </a:r>
            <a:r>
              <a:rPr lang="en-US" sz="2400" b="1" u="sng" dirty="0" smtClean="0">
                <a:latin typeface="+mn-lt"/>
                <a:cs typeface="+mn-cs"/>
              </a:rPr>
              <a:t> the Opportunities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b="1" dirty="0" smtClean="0">
                <a:latin typeface="+mn-lt"/>
                <a:cs typeface="+mn-cs"/>
              </a:rPr>
              <a:t> by….</a:t>
            </a:r>
            <a:endParaRPr lang="en-US" sz="2400" b="1" dirty="0">
              <a:latin typeface="+mn-lt"/>
              <a:cs typeface="+mn-cs"/>
            </a:endParaRP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Providing proper platform with a systematic approach of organizing the technical events. 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Implementing some mechanism to motivate the large quantum of students of technical institutions for their participation in IETE events.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Creating a conducive, healthy and competitive environment.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IN" sz="2400" dirty="0" smtClean="0">
                <a:solidFill>
                  <a:srgbClr val="0F1167"/>
                </a:solidFill>
                <a:latin typeface="+mn-lt"/>
                <a:cs typeface="+mn-cs"/>
              </a:rPr>
              <a:t>Ensuring appreciation of participants and recognizing the top performers by offering respectable rewards.</a:t>
            </a:r>
          </a:p>
          <a:p>
            <a:pPr marL="457200" indent="-338138" fontAlgn="auto"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2400" dirty="0" smtClean="0">
                <a:solidFill>
                  <a:srgbClr val="0F1167"/>
                </a:solidFill>
                <a:latin typeface="+mn-lt"/>
                <a:cs typeface="+mn-cs"/>
              </a:rPr>
              <a:t>Sharing responsibilities to various centers/corporate members and ensuring appreciation for their involvement.</a:t>
            </a:r>
            <a:endParaRPr lang="en-IN" sz="2400" dirty="0" smtClean="0">
              <a:solidFill>
                <a:srgbClr val="0F1167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07/04/2018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S. M. Gulhane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81328"/>
            <a:ext cx="914399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i="1" dirty="0" smtClean="0">
              <a:solidFill>
                <a:srgbClr val="8A0000"/>
              </a:solidFill>
              <a:latin typeface="+mn-lt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07/04/2018</a:t>
            </a:r>
            <a:endParaRPr lang="en-US" dirty="0"/>
          </a:p>
        </p:txBody>
      </p:sp>
      <p:sp>
        <p:nvSpPr>
          <p:cNvPr id="11" name="Footer Placeholder 7"/>
          <p:cNvSpPr txBox="1">
            <a:spLocks/>
          </p:cNvSpPr>
          <p:nvPr/>
        </p:nvSpPr>
        <p:spPr>
          <a:xfrm>
            <a:off x="7391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Dr. S. M. Gulhane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6756</TotalTime>
  <Words>4888</Words>
  <Application>Microsoft Office PowerPoint</Application>
  <PresentationFormat>On-screen Show (4:3)</PresentationFormat>
  <Paragraphs>895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1_Custom Design</vt:lpstr>
      <vt:lpstr>Custom Design</vt:lpstr>
      <vt:lpstr> 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Piyush</dc:creator>
  <cp:lastModifiedBy>extc</cp:lastModifiedBy>
  <cp:revision>891</cp:revision>
  <dcterms:created xsi:type="dcterms:W3CDTF">2015-09-19T10:20:48Z</dcterms:created>
  <dcterms:modified xsi:type="dcterms:W3CDTF">2018-12-19T05:41:05Z</dcterms:modified>
</cp:coreProperties>
</file>